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65" r:id="rId5"/>
    <p:sldId id="257" r:id="rId6"/>
    <p:sldId id="266" r:id="rId7"/>
    <p:sldId id="267" r:id="rId8"/>
    <p:sldId id="276" r:id="rId9"/>
    <p:sldId id="277" r:id="rId10"/>
    <p:sldId id="278" r:id="rId11"/>
    <p:sldId id="279" r:id="rId12"/>
    <p:sldId id="289" r:id="rId13"/>
    <p:sldId id="271" r:id="rId14"/>
    <p:sldId id="272" r:id="rId15"/>
    <p:sldId id="273" r:id="rId16"/>
    <p:sldId id="275" r:id="rId17"/>
    <p:sldId id="274" r:id="rId18"/>
    <p:sldId id="291" r:id="rId19"/>
    <p:sldId id="292" r:id="rId20"/>
    <p:sldId id="290" r:id="rId21"/>
    <p:sldId id="268" r:id="rId22"/>
    <p:sldId id="270"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117"/>
    <a:srgbClr val="B9AAEE"/>
    <a:srgbClr val="190649"/>
    <a:srgbClr val="512BD4"/>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20001-F930-472A-B8F1-E853D8E590B0}" v="34" dt="2022-11-08T23:14:16.967"/>
    <p1510:client id="{FFE53D96-91B4-4E2A-BC85-33D5E7670CE0}" v="1558" dt="2022-11-08T23:43:53.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34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6A51A-5A11-4C34-979E-75B3A169964F}"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1C12C-64DD-404F-89C6-9985A305EB2C}" type="slidenum">
              <a:rPr lang="en-US" smtClean="0"/>
              <a:t>‹#›</a:t>
            </a:fld>
            <a:endParaRPr lang="en-US"/>
          </a:p>
        </p:txBody>
      </p:sp>
    </p:spTree>
    <p:extLst>
      <p:ext uri="{BB962C8B-B14F-4D97-AF65-F5344CB8AC3E}">
        <p14:creationId xmlns:p14="http://schemas.microsoft.com/office/powerpoint/2010/main" val="864140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mins</a:t>
            </a:r>
          </a:p>
          <a:p>
            <a:endParaRPr lang="en-US"/>
          </a:p>
          <a:p>
            <a:r>
              <a:rPr lang="en-US"/>
              <a:t>Alright, last slide about the framework, and I just wanted to highlight a few of the features here</a:t>
            </a:r>
          </a:p>
          <a:p>
            <a:r>
              <a:rPr lang="en-US"/>
              <a:t> # Persistence</a:t>
            </a:r>
          </a:p>
          <a:p>
            <a:r>
              <a:rPr lang="en-US"/>
              <a:t>Nice and simple, .NET objects and method calls. Can change backends easily.</a:t>
            </a:r>
          </a:p>
          <a:p>
            <a:r>
              <a:rPr lang="en-US"/>
              <a:t>Fine to avoid.</a:t>
            </a:r>
          </a:p>
          <a:p>
            <a:endParaRPr lang="en-US"/>
          </a:p>
          <a:p>
            <a:r>
              <a:rPr lang="en-US"/>
              <a:t># Transactions</a:t>
            </a:r>
          </a:p>
          <a:p>
            <a:pPr marL="0" indent="0">
              <a:buFont typeface="Arial" panose="020B0604020202020204" pitchFamily="34" charset="0"/>
              <a:buNone/>
            </a:pPr>
            <a:r>
              <a:rPr lang="en-US"/>
              <a:t>Very cool! Unique!</a:t>
            </a:r>
          </a:p>
          <a:p>
            <a:pPr marL="0" indent="0">
              <a:buFont typeface="Arial" panose="020B0604020202020204" pitchFamily="34" charset="0"/>
              <a:buNone/>
            </a:pPr>
            <a:r>
              <a:rPr lang="en-US"/>
              <a:t>Transactional State</a:t>
            </a:r>
          </a:p>
          <a:p>
            <a:pPr marL="0" indent="0">
              <a:buFont typeface="Arial" panose="020B0604020202020204" pitchFamily="34" charset="0"/>
              <a:buNone/>
            </a:pPr>
            <a:r>
              <a:rPr lang="en-US"/>
              <a:t>Transfer Method</a:t>
            </a:r>
          </a:p>
          <a:p>
            <a:pPr marL="0" indent="0">
              <a:buFont typeface="Arial" panose="020B0604020202020204" pitchFamily="34" charset="0"/>
              <a:buNone/>
            </a:pPr>
            <a:r>
              <a:rPr lang="en-US"/>
              <a:t>Transactions can really simplify your life because there are a lot of error cases that you don’t need to consider when using transactions.</a:t>
            </a:r>
          </a:p>
          <a:p>
            <a:pPr marL="0" indent="0">
              <a:buFont typeface="Arial" panose="020B0604020202020204" pitchFamily="34" charset="0"/>
              <a:buNone/>
            </a:pPr>
            <a:endParaRPr lang="en-US"/>
          </a:p>
          <a:p>
            <a:pPr marL="0" indent="0">
              <a:buFont typeface="Arial" panose="020B0604020202020204" pitchFamily="34" charset="0"/>
              <a:buNone/>
            </a:pPr>
            <a:r>
              <a:rPr lang="en-US"/>
              <a:t>7:30</a:t>
            </a:r>
          </a:p>
          <a:p>
            <a:pPr marL="0" indent="0">
              <a:buFont typeface="Arial" panose="020B0604020202020204" pitchFamily="34" charset="0"/>
              <a:buNone/>
            </a:pPr>
            <a:endParaRPr lang="en-US"/>
          </a:p>
          <a:p>
            <a:pPr marL="0" indent="0">
              <a:buFont typeface="Arial" panose="020B0604020202020204" pitchFamily="34" charset="0"/>
              <a:buNone/>
            </a:pPr>
            <a:r>
              <a:rPr lang="en-US"/>
              <a:t># Virtual Streams</a:t>
            </a:r>
          </a:p>
          <a:p>
            <a:pPr marL="0" indent="0">
              <a:buFont typeface="Arial" panose="020B0604020202020204" pitchFamily="34" charset="0"/>
              <a:buNone/>
            </a:pPr>
            <a:r>
              <a:rPr lang="en-US"/>
              <a:t>RPC is a great</a:t>
            </a:r>
          </a:p>
          <a:p>
            <a:pPr marL="0" indent="0">
              <a:buFont typeface="Arial" panose="020B0604020202020204" pitchFamily="34" charset="0"/>
              <a:buNone/>
            </a:pPr>
            <a:r>
              <a:rPr lang="en-US"/>
              <a:t>Decouple both sides of the communication, decouple temporally -&gt; Orleans Streams! Pluggable</a:t>
            </a:r>
          </a:p>
          <a:p>
            <a:pPr marL="0" indent="0">
              <a:buFont typeface="Arial" panose="020B0604020202020204" pitchFamily="34" charset="0"/>
              <a:buNone/>
            </a:pPr>
            <a:r>
              <a:rPr lang="en-US"/>
              <a:t>Declarative bindings</a:t>
            </a:r>
          </a:p>
          <a:p>
            <a:pPr marL="0" indent="0">
              <a:buFont typeface="Arial" panose="020B0604020202020204" pitchFamily="34" charset="0"/>
              <a:buNone/>
            </a:pPr>
            <a:endParaRPr lang="en-US"/>
          </a:p>
          <a:p>
            <a:pPr marL="0" indent="0">
              <a:buFont typeface="Arial" panose="020B0604020202020204" pitchFamily="34" charset="0"/>
              <a:buNone/>
            </a:pPr>
            <a:r>
              <a:rPr lang="en-US"/>
              <a:t># Deployment freedom</a:t>
            </a:r>
          </a:p>
          <a:p>
            <a:pPr marL="171450" indent="-171450">
              <a:buFont typeface="Arial" panose="020B0604020202020204" pitchFamily="34" charset="0"/>
              <a:buChar char="•"/>
            </a:pPr>
            <a:r>
              <a:rPr lang="en-US"/>
              <a:t>Orleans is unopinionated about where it runs. You can add Orleans to the .NET Generic Host Builder, so it works just about everywhere. Internally, teams are running Orleans on Linux, Windows, AKS, Service Fabric, Azure Cloud Services, or bare VMs.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END OF ORLEANS RECAP</a:t>
            </a:r>
          </a:p>
        </p:txBody>
      </p:sp>
      <p:sp>
        <p:nvSpPr>
          <p:cNvPr id="4" name="Slide Number Placeholder 3"/>
          <p:cNvSpPr>
            <a:spLocks noGrp="1"/>
          </p:cNvSpPr>
          <p:nvPr>
            <p:ph type="sldNum" sz="quarter" idx="5"/>
          </p:nvPr>
        </p:nvSpPr>
        <p:spPr/>
        <p:txBody>
          <a:bodyPr/>
          <a:lstStyle/>
          <a:p>
            <a:fld id="{B62DBCA8-80C6-47C9-B6D8-2CAF7647B90B}" type="slidenum">
              <a:rPr lang="en-US" smtClean="0"/>
              <a:t>9</a:t>
            </a:fld>
            <a:endParaRPr lang="en-US"/>
          </a:p>
        </p:txBody>
      </p:sp>
    </p:spTree>
    <p:extLst>
      <p:ext uri="{BB962C8B-B14F-4D97-AF65-F5344CB8AC3E}">
        <p14:creationId xmlns:p14="http://schemas.microsoft.com/office/powerpoint/2010/main" val="80983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71C12C-64DD-404F-89C6-9985A305EB2C}" type="slidenum">
              <a:rPr lang="en-US" smtClean="0"/>
              <a:t>11</a:t>
            </a:fld>
            <a:endParaRPr lang="en-US"/>
          </a:p>
        </p:txBody>
      </p:sp>
    </p:spTree>
    <p:extLst>
      <p:ext uri="{BB962C8B-B14F-4D97-AF65-F5344CB8AC3E}">
        <p14:creationId xmlns:p14="http://schemas.microsoft.com/office/powerpoint/2010/main" val="3392774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11/17/2022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2"/>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https://msit.microsoftstream.com/embed/video/8e7b0840-98dc-ac1e-d805-f1ed5ec7bf96?autoplay=false&amp;showinfo=true&amp;app=powerpoint&amp;appPlatform=win32&amp;hostCorrelationId=3865eed5-1c46-4c60-ae25-bd02a1e3392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dotnet/orleans" TargetMode="External"/><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hyperlink" Target="https://aka.ms/orleans/samples" TargetMode="External"/><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6BB20A-49C9-FD36-2105-A386C3F9FA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80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Orleans 7.0 (shipping alongside .NET 7.0)</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lstStyle/>
          <a:p>
            <a:r>
              <a:rPr lang="en-US" sz="2400">
                <a:solidFill>
                  <a:srgbClr val="B9AAEE"/>
                </a:solidFill>
              </a:rPr>
              <a:t>Version Tolerance</a:t>
            </a:r>
          </a:p>
          <a:p>
            <a:pPr lvl="1"/>
            <a:r>
              <a:rPr lang="en-US"/>
              <a:t>High-performance version-tolerant serialization</a:t>
            </a:r>
          </a:p>
          <a:p>
            <a:pPr lvl="1"/>
            <a:r>
              <a:rPr lang="en-US"/>
              <a:t>Supports .NET’s type system (polymorphism, generics, </a:t>
            </a:r>
            <a:r>
              <a:rPr lang="en-US" err="1"/>
              <a:t>etc</a:t>
            </a:r>
            <a:r>
              <a:rPr lang="en-US"/>
              <a:t>)</a:t>
            </a:r>
          </a:p>
          <a:p>
            <a:r>
              <a:rPr lang="en-US" sz="2400">
                <a:solidFill>
                  <a:srgbClr val="B9AAEE"/>
                </a:solidFill>
              </a:rPr>
              <a:t>Simplified grain &amp; stream identities</a:t>
            </a:r>
          </a:p>
          <a:p>
            <a:pPr lvl="1"/>
            <a:r>
              <a:rPr lang="en-US"/>
              <a:t>Simplified extensibility, much more human-readable</a:t>
            </a:r>
          </a:p>
          <a:p>
            <a:r>
              <a:rPr lang="en-US" sz="2400">
                <a:solidFill>
                  <a:srgbClr val="B9AAEE"/>
                </a:solidFill>
              </a:rPr>
              <a:t>Enhanced development experience</a:t>
            </a:r>
          </a:p>
          <a:p>
            <a:pPr lvl="1"/>
            <a:r>
              <a:rPr lang="en-US"/>
              <a:t>Improved testability</a:t>
            </a:r>
          </a:p>
          <a:p>
            <a:pPr lvl="1"/>
            <a:r>
              <a:rPr lang="en-US"/>
              <a:t>Pluggable grain state serialization</a:t>
            </a:r>
          </a:p>
          <a:p>
            <a:pPr lvl="1"/>
            <a:r>
              <a:rPr lang="en-US"/>
              <a:t>Fewer NuGet dependencies than in previous versions</a:t>
            </a:r>
          </a:p>
          <a:p>
            <a:pPr lvl="1"/>
            <a:r>
              <a:rPr lang="en-US"/>
              <a:t>Improved reliability &amp; performance</a:t>
            </a:r>
          </a:p>
          <a:p>
            <a:r>
              <a:rPr lang="en-US" sz="2400" err="1">
                <a:solidFill>
                  <a:srgbClr val="B9AAEE"/>
                </a:solidFill>
              </a:rPr>
              <a:t>OpenTelemetry</a:t>
            </a:r>
            <a:r>
              <a:rPr lang="en-US" sz="2400">
                <a:solidFill>
                  <a:srgbClr val="B9AAEE"/>
                </a:solidFill>
              </a:rPr>
              <a:t> support</a:t>
            </a:r>
          </a:p>
          <a:p>
            <a:r>
              <a:rPr lang="en-US" sz="2400">
                <a:solidFill>
                  <a:srgbClr val="B9AAEE"/>
                </a:solidFill>
              </a:rPr>
              <a:t>Dramatic performance improvements</a:t>
            </a:r>
          </a:p>
        </p:txBody>
      </p:sp>
    </p:spTree>
    <p:extLst>
      <p:ext uri="{BB962C8B-B14F-4D97-AF65-F5344CB8AC3E}">
        <p14:creationId xmlns:p14="http://schemas.microsoft.com/office/powerpoint/2010/main" val="3646709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hart, bar chart&#10;&#10;Description automatically generated">
            <a:extLst>
              <a:ext uri="{FF2B5EF4-FFF2-40B4-BE49-F238E27FC236}">
                <a16:creationId xmlns:a16="http://schemas.microsoft.com/office/drawing/2014/main" id="{09ACACA2-6EDF-90C3-1EE1-4A720ABC9056}"/>
              </a:ext>
            </a:extLst>
          </p:cNvPr>
          <p:cNvPicPr>
            <a:picLocks noChangeAspect="1"/>
          </p:cNvPicPr>
          <p:nvPr/>
        </p:nvPicPr>
        <p:blipFill>
          <a:blip r:embed="rId3"/>
          <a:stretch>
            <a:fillRect/>
          </a:stretch>
        </p:blipFill>
        <p:spPr>
          <a:xfrm>
            <a:off x="838200" y="2185988"/>
            <a:ext cx="5543550" cy="3419475"/>
          </a:xfrm>
          <a:prstGeom prst="rect">
            <a:avLst/>
          </a:prstGeom>
        </p:spPr>
      </p:pic>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a:xfrm>
            <a:off x="838200" y="672747"/>
            <a:ext cx="10515600" cy="715556"/>
          </a:xfrm>
        </p:spPr>
        <p:txBody>
          <a:bodyPr>
            <a:normAutofit/>
          </a:bodyPr>
          <a:lstStyle/>
          <a:p>
            <a:pPr algn="ctr"/>
            <a:r>
              <a:rPr lang="en-US" sz="3000"/>
              <a:t>Orleans 7 has </a:t>
            </a:r>
            <a:r>
              <a:rPr lang="en-US" sz="3000" i="1">
                <a:latin typeface="Open Sans ExtraBold" panose="020B0604020202020204" pitchFamily="34" charset="0"/>
                <a:ea typeface="Open Sans ExtraBold" panose="020B0604020202020204" pitchFamily="34" charset="0"/>
                <a:cs typeface="Open Sans ExtraBold" panose="020B0604020202020204" pitchFamily="34" charset="0"/>
              </a:rPr>
              <a:t>dramatic</a:t>
            </a:r>
            <a:r>
              <a:rPr lang="en-US" sz="3000" i="1"/>
              <a:t> </a:t>
            </a:r>
            <a:r>
              <a:rPr lang="en-US" sz="3000"/>
              <a:t>performance improvements</a:t>
            </a:r>
          </a:p>
        </p:txBody>
      </p:sp>
      <p:sp>
        <p:nvSpPr>
          <p:cNvPr id="12" name="TextBox 11">
            <a:extLst>
              <a:ext uri="{FF2B5EF4-FFF2-40B4-BE49-F238E27FC236}">
                <a16:creationId xmlns:a16="http://schemas.microsoft.com/office/drawing/2014/main" id="{54805A99-9A2B-5C84-5E4A-287D41AB7FF0}"/>
              </a:ext>
            </a:extLst>
          </p:cNvPr>
          <p:cNvSpPr txBox="1"/>
          <p:nvPr/>
        </p:nvSpPr>
        <p:spPr>
          <a:xfrm>
            <a:off x="746975" y="5666704"/>
            <a:ext cx="3531288" cy="369332"/>
          </a:xfrm>
          <a:prstGeom prst="rect">
            <a:avLst/>
          </a:prstGeom>
          <a:noFill/>
        </p:spPr>
        <p:txBody>
          <a:bodyPr wrap="none" rtlCol="0">
            <a:spAutoFit/>
          </a:bodyPr>
          <a:lstStyle/>
          <a:p>
            <a:r>
              <a:rPr lang="en-US">
                <a:solidFill>
                  <a:schemeClr val="bg2"/>
                </a:solidFill>
              </a:rPr>
              <a:t>Silo-to-silo and client-to-silo(s) tests</a:t>
            </a:r>
          </a:p>
        </p:txBody>
      </p:sp>
      <p:grpSp>
        <p:nvGrpSpPr>
          <p:cNvPr id="6" name="Group 5">
            <a:extLst>
              <a:ext uri="{FF2B5EF4-FFF2-40B4-BE49-F238E27FC236}">
                <a16:creationId xmlns:a16="http://schemas.microsoft.com/office/drawing/2014/main" id="{7D34A9A7-F716-DCF6-BE4F-6308F394141E}"/>
              </a:ext>
            </a:extLst>
          </p:cNvPr>
          <p:cNvGrpSpPr/>
          <p:nvPr/>
        </p:nvGrpSpPr>
        <p:grpSpPr>
          <a:xfrm>
            <a:off x="6451600" y="2185988"/>
            <a:ext cx="4993425" cy="3850048"/>
            <a:chOff x="6451600" y="2185988"/>
            <a:chExt cx="4993425" cy="3850048"/>
          </a:xfrm>
        </p:grpSpPr>
        <p:pic>
          <p:nvPicPr>
            <p:cNvPr id="11" name="Picture 10" descr="Chart&#10;&#10;Description automatically generated">
              <a:extLst>
                <a:ext uri="{FF2B5EF4-FFF2-40B4-BE49-F238E27FC236}">
                  <a16:creationId xmlns:a16="http://schemas.microsoft.com/office/drawing/2014/main" id="{0EAFD554-BCF6-D347-6DBA-8011F3C38F7C}"/>
                </a:ext>
              </a:extLst>
            </p:cNvPr>
            <p:cNvPicPr>
              <a:picLocks noChangeAspect="1"/>
            </p:cNvPicPr>
            <p:nvPr/>
          </p:nvPicPr>
          <p:blipFill>
            <a:blip r:embed="rId4"/>
            <a:stretch>
              <a:fillRect/>
            </a:stretch>
          </p:blipFill>
          <p:spPr>
            <a:xfrm>
              <a:off x="6451600" y="2185988"/>
              <a:ext cx="4900613" cy="3419475"/>
            </a:xfrm>
            <a:prstGeom prst="rect">
              <a:avLst/>
            </a:prstGeom>
          </p:spPr>
        </p:pic>
        <p:sp>
          <p:nvSpPr>
            <p:cNvPr id="13" name="TextBox 12">
              <a:extLst>
                <a:ext uri="{FF2B5EF4-FFF2-40B4-BE49-F238E27FC236}">
                  <a16:creationId xmlns:a16="http://schemas.microsoft.com/office/drawing/2014/main" id="{BF549774-1475-64FB-F45E-603BC1C4C1F6}"/>
                </a:ext>
              </a:extLst>
            </p:cNvPr>
            <p:cNvSpPr txBox="1"/>
            <p:nvPr/>
          </p:nvSpPr>
          <p:spPr>
            <a:xfrm>
              <a:off x="7155004" y="5666704"/>
              <a:ext cx="4290021" cy="369332"/>
            </a:xfrm>
            <a:prstGeom prst="rect">
              <a:avLst/>
            </a:prstGeom>
            <a:noFill/>
          </p:spPr>
          <p:txBody>
            <a:bodyPr wrap="none" rtlCol="0">
              <a:spAutoFit/>
            </a:bodyPr>
            <a:lstStyle/>
            <a:p>
              <a:pPr algn="r"/>
              <a:r>
                <a:rPr lang="en-US">
                  <a:solidFill>
                    <a:schemeClr val="bg2"/>
                  </a:solidFill>
                </a:rPr>
                <a:t>Hosted client (in-process with the Silo) tests</a:t>
              </a:r>
            </a:p>
          </p:txBody>
        </p:sp>
        <p:sp>
          <p:nvSpPr>
            <p:cNvPr id="3" name="Oval 2">
              <a:extLst>
                <a:ext uri="{FF2B5EF4-FFF2-40B4-BE49-F238E27FC236}">
                  <a16:creationId xmlns:a16="http://schemas.microsoft.com/office/drawing/2014/main" id="{BC1D2460-E89D-3717-A239-F42DCBC1A0C1}"/>
                </a:ext>
              </a:extLst>
            </p:cNvPr>
            <p:cNvSpPr/>
            <p:nvPr/>
          </p:nvSpPr>
          <p:spPr>
            <a:xfrm rot="20285241">
              <a:off x="7060677" y="4151323"/>
              <a:ext cx="509048" cy="5090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2x!</a:t>
              </a:r>
            </a:p>
          </p:txBody>
        </p:sp>
        <p:sp>
          <p:nvSpPr>
            <p:cNvPr id="5" name="Oval 4">
              <a:extLst>
                <a:ext uri="{FF2B5EF4-FFF2-40B4-BE49-F238E27FC236}">
                  <a16:creationId xmlns:a16="http://schemas.microsoft.com/office/drawing/2014/main" id="{5CA2552B-67E6-55F1-9FB1-6DEA235FA6A7}"/>
                </a:ext>
              </a:extLst>
            </p:cNvPr>
            <p:cNvSpPr/>
            <p:nvPr/>
          </p:nvSpPr>
          <p:spPr>
            <a:xfrm rot="20285241">
              <a:off x="9310156" y="3045255"/>
              <a:ext cx="509048" cy="5090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4x!</a:t>
              </a:r>
            </a:p>
          </p:txBody>
        </p:sp>
      </p:grpSp>
    </p:spTree>
    <p:extLst>
      <p:ext uri="{BB962C8B-B14F-4D97-AF65-F5344CB8AC3E}">
        <p14:creationId xmlns:p14="http://schemas.microsoft.com/office/powerpoint/2010/main" val="170591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noAutofit/>
          </a:bodyPr>
          <a:lstStyle/>
          <a:p>
            <a:r>
              <a:rPr lang="en-US" sz="3200"/>
              <a:t>Demo – Benjamin Petit</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p:txBody>
          <a:bodyPr/>
          <a:lstStyle/>
          <a:p>
            <a:r>
              <a:rPr lang="en-US"/>
              <a:t>Simplified Grain and Stream identification in Orleans 7.0</a:t>
            </a:r>
          </a:p>
        </p:txBody>
      </p:sp>
    </p:spTree>
    <p:extLst>
      <p:ext uri="{BB962C8B-B14F-4D97-AF65-F5344CB8AC3E}">
        <p14:creationId xmlns:p14="http://schemas.microsoft.com/office/powerpoint/2010/main" val="294060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nline Media 3">
            <a:hlinkClick r:id="" action="ppaction://media"/>
            <a:extLst>
              <a:ext uri="{FF2B5EF4-FFF2-40B4-BE49-F238E27FC236}">
                <a16:creationId xmlns:a16="http://schemas.microsoft.com/office/drawing/2014/main" id="{A6398E85-EEBB-8955-278C-294E35BD58DC}"/>
              </a:ext>
            </a:extLst>
          </p:cNvPr>
          <p:cNvPicPr>
            <a:picLocks noRot="1" noChangeAspect="1"/>
          </p:cNvPicPr>
          <p:nvPr>
            <a:videoFile r:link="rId1"/>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177122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noAutofit/>
          </a:bodyPr>
          <a:lstStyle/>
          <a:p>
            <a:r>
              <a:rPr lang="en-US" sz="3200"/>
              <a:t>Demo – Reuben Bond</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p:txBody>
          <a:bodyPr/>
          <a:lstStyle/>
          <a:p>
            <a:r>
              <a:rPr lang="en-US" err="1"/>
              <a:t>OpenTelemetry</a:t>
            </a:r>
            <a:r>
              <a:rPr lang="en-US"/>
              <a:t> support in Orleans 7.0</a:t>
            </a:r>
          </a:p>
        </p:txBody>
      </p:sp>
    </p:spTree>
    <p:extLst>
      <p:ext uri="{BB962C8B-B14F-4D97-AF65-F5344CB8AC3E}">
        <p14:creationId xmlns:p14="http://schemas.microsoft.com/office/powerpoint/2010/main" val="15644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092C13-0BEA-ACEA-A6DE-9F88972C80F3}"/>
              </a:ext>
            </a:extLst>
          </p:cNvPr>
          <p:cNvSpPr>
            <a:spLocks noGrp="1"/>
          </p:cNvSpPr>
          <p:nvPr>
            <p:ph type="title"/>
          </p:nvPr>
        </p:nvSpPr>
        <p:spPr/>
        <p:txBody>
          <a:bodyPr/>
          <a:lstStyle/>
          <a:p>
            <a:r>
              <a:rPr lang="en-US"/>
              <a:t>Pillars of Observability for Cloud native apps</a:t>
            </a:r>
          </a:p>
        </p:txBody>
      </p:sp>
      <p:sp>
        <p:nvSpPr>
          <p:cNvPr id="5" name="Content Placeholder 4">
            <a:extLst>
              <a:ext uri="{FF2B5EF4-FFF2-40B4-BE49-F238E27FC236}">
                <a16:creationId xmlns:a16="http://schemas.microsoft.com/office/drawing/2014/main" id="{CC543718-CC06-59C6-0DBC-5BE6FCEBE9F6}"/>
              </a:ext>
            </a:extLst>
          </p:cNvPr>
          <p:cNvSpPr>
            <a:spLocks noGrp="1"/>
          </p:cNvSpPr>
          <p:nvPr>
            <p:ph sz="half" idx="1"/>
          </p:nvPr>
        </p:nvSpPr>
        <p:spPr>
          <a:solidFill>
            <a:srgbClr val="7030A0"/>
          </a:solidFill>
        </p:spPr>
        <p:txBody>
          <a:bodyPr anchor="ctr">
            <a:normAutofit/>
          </a:bodyPr>
          <a:lstStyle/>
          <a:p>
            <a:pPr marL="0" indent="0" algn="ctr">
              <a:buNone/>
            </a:pPr>
            <a:r>
              <a:rPr lang="en-US" sz="4000"/>
              <a:t>Logging</a:t>
            </a:r>
          </a:p>
        </p:txBody>
      </p:sp>
      <p:sp>
        <p:nvSpPr>
          <p:cNvPr id="6" name="Content Placeholder 5">
            <a:extLst>
              <a:ext uri="{FF2B5EF4-FFF2-40B4-BE49-F238E27FC236}">
                <a16:creationId xmlns:a16="http://schemas.microsoft.com/office/drawing/2014/main" id="{E263635A-BE5E-24E1-DCB6-2BF316F02B02}"/>
              </a:ext>
            </a:extLst>
          </p:cNvPr>
          <p:cNvSpPr>
            <a:spLocks noGrp="1"/>
          </p:cNvSpPr>
          <p:nvPr>
            <p:ph sz="half" idx="2"/>
          </p:nvPr>
        </p:nvSpPr>
        <p:spPr>
          <a:xfrm>
            <a:off x="7940510" y="1825625"/>
            <a:ext cx="3413289" cy="4351338"/>
          </a:xfrm>
          <a:solidFill>
            <a:srgbClr val="7030A0"/>
          </a:solidFill>
        </p:spPr>
        <p:txBody>
          <a:bodyPr anchor="ctr">
            <a:normAutofit/>
          </a:bodyPr>
          <a:lstStyle/>
          <a:p>
            <a:pPr marL="0" indent="0" algn="ctr">
              <a:buNone/>
            </a:pPr>
            <a:r>
              <a:rPr lang="en-US" sz="4000"/>
              <a:t>Metrics</a:t>
            </a:r>
          </a:p>
        </p:txBody>
      </p:sp>
      <p:sp>
        <p:nvSpPr>
          <p:cNvPr id="7" name="Content Placeholder 6">
            <a:extLst>
              <a:ext uri="{FF2B5EF4-FFF2-40B4-BE49-F238E27FC236}">
                <a16:creationId xmlns:a16="http://schemas.microsoft.com/office/drawing/2014/main" id="{8F00F34D-9001-CB01-C4DF-D515F70E583E}"/>
              </a:ext>
            </a:extLst>
          </p:cNvPr>
          <p:cNvSpPr>
            <a:spLocks noGrp="1"/>
          </p:cNvSpPr>
          <p:nvPr>
            <p:ph sz="half" idx="10"/>
          </p:nvPr>
        </p:nvSpPr>
        <p:spPr>
          <a:xfrm>
            <a:off x="4389355" y="1825625"/>
            <a:ext cx="3413289" cy="4351338"/>
          </a:xfrm>
          <a:solidFill>
            <a:srgbClr val="7030A0"/>
          </a:solidFill>
        </p:spPr>
        <p:txBody>
          <a:bodyPr anchor="ctr">
            <a:normAutofit/>
          </a:bodyPr>
          <a:lstStyle/>
          <a:p>
            <a:pPr marL="0" indent="0" algn="ctr">
              <a:buNone/>
            </a:pPr>
            <a:r>
              <a:rPr lang="en-US" sz="4000"/>
              <a:t>Distributed Tracing</a:t>
            </a:r>
          </a:p>
        </p:txBody>
      </p:sp>
    </p:spTree>
    <p:extLst>
      <p:ext uri="{BB962C8B-B14F-4D97-AF65-F5344CB8AC3E}">
        <p14:creationId xmlns:p14="http://schemas.microsoft.com/office/powerpoint/2010/main" val="3414315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D1117"/>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748E4-4F60-19F7-78EC-72AA36796F32}"/>
              </a:ext>
            </a:extLst>
          </p:cNvPr>
          <p:cNvPicPr>
            <a:picLocks noChangeAspect="1"/>
          </p:cNvPicPr>
          <p:nvPr/>
        </p:nvPicPr>
        <p:blipFill>
          <a:blip r:embed="rId2"/>
          <a:stretch>
            <a:fillRect/>
          </a:stretch>
        </p:blipFill>
        <p:spPr>
          <a:xfrm>
            <a:off x="886311" y="0"/>
            <a:ext cx="10419377" cy="6858000"/>
          </a:xfrm>
          <a:prstGeom prst="rect">
            <a:avLst/>
          </a:prstGeom>
        </p:spPr>
      </p:pic>
    </p:spTree>
    <p:extLst>
      <p:ext uri="{BB962C8B-B14F-4D97-AF65-F5344CB8AC3E}">
        <p14:creationId xmlns:p14="http://schemas.microsoft.com/office/powerpoint/2010/main" val="11382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A5EBD-D619-3C0D-F580-A416351C9D31}"/>
              </a:ext>
            </a:extLst>
          </p:cNvPr>
          <p:cNvSpPr>
            <a:spLocks noGrp="1"/>
          </p:cNvSpPr>
          <p:nvPr>
            <p:ph type="title"/>
          </p:nvPr>
        </p:nvSpPr>
        <p:spPr/>
        <p:txBody>
          <a:bodyPr/>
          <a:lstStyle/>
          <a:p>
            <a:r>
              <a:rPr lang="en-US"/>
              <a:t>How metrics &amp; traces are pumped from the app</a:t>
            </a:r>
          </a:p>
        </p:txBody>
      </p:sp>
      <p:sp>
        <p:nvSpPr>
          <p:cNvPr id="6" name="Rectangle 5">
            <a:extLst>
              <a:ext uri="{FF2B5EF4-FFF2-40B4-BE49-F238E27FC236}">
                <a16:creationId xmlns:a16="http://schemas.microsoft.com/office/drawing/2014/main" id="{D366DFDC-CFE3-C031-07DD-01FE41B48351}"/>
              </a:ext>
            </a:extLst>
          </p:cNvPr>
          <p:cNvSpPr/>
          <p:nvPr/>
        </p:nvSpPr>
        <p:spPr>
          <a:xfrm>
            <a:off x="668608" y="1477135"/>
            <a:ext cx="2401910" cy="4571239"/>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err="1"/>
              <a:t>GPSTracker</a:t>
            </a:r>
            <a:r>
              <a:rPr lang="en-US"/>
              <a:t> Service</a:t>
            </a:r>
          </a:p>
        </p:txBody>
      </p:sp>
      <p:sp>
        <p:nvSpPr>
          <p:cNvPr id="15" name="Rectangle 14">
            <a:extLst>
              <a:ext uri="{FF2B5EF4-FFF2-40B4-BE49-F238E27FC236}">
                <a16:creationId xmlns:a16="http://schemas.microsoft.com/office/drawing/2014/main" id="{FF770B3C-62D7-7285-2891-C99F48831FA5}"/>
              </a:ext>
            </a:extLst>
          </p:cNvPr>
          <p:cNvSpPr/>
          <p:nvPr/>
        </p:nvSpPr>
        <p:spPr>
          <a:xfrm>
            <a:off x="9458950" y="1470311"/>
            <a:ext cx="2401910" cy="1454257"/>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Grafana</a:t>
            </a:r>
          </a:p>
        </p:txBody>
      </p:sp>
      <p:sp>
        <p:nvSpPr>
          <p:cNvPr id="16" name="Rectangle 15">
            <a:extLst>
              <a:ext uri="{FF2B5EF4-FFF2-40B4-BE49-F238E27FC236}">
                <a16:creationId xmlns:a16="http://schemas.microsoft.com/office/drawing/2014/main" id="{201FEF56-086C-7373-CC95-E7BEC3096BE6}"/>
              </a:ext>
            </a:extLst>
          </p:cNvPr>
          <p:cNvSpPr/>
          <p:nvPr/>
        </p:nvSpPr>
        <p:spPr>
          <a:xfrm>
            <a:off x="5245153" y="1494064"/>
            <a:ext cx="2401910" cy="1454257"/>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Prometheus</a:t>
            </a:r>
          </a:p>
        </p:txBody>
      </p:sp>
      <p:sp>
        <p:nvSpPr>
          <p:cNvPr id="18" name="Rectangle 17">
            <a:extLst>
              <a:ext uri="{FF2B5EF4-FFF2-40B4-BE49-F238E27FC236}">
                <a16:creationId xmlns:a16="http://schemas.microsoft.com/office/drawing/2014/main" id="{662A5473-061F-AC46-F694-800909CDDEC2}"/>
              </a:ext>
            </a:extLst>
          </p:cNvPr>
          <p:cNvSpPr/>
          <p:nvPr/>
        </p:nvSpPr>
        <p:spPr>
          <a:xfrm>
            <a:off x="5245152" y="3121389"/>
            <a:ext cx="4426749" cy="2021703"/>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Trace Monitoring</a:t>
            </a:r>
          </a:p>
        </p:txBody>
      </p:sp>
      <p:cxnSp>
        <p:nvCxnSpPr>
          <p:cNvPr id="20" name="Straight Arrow Connector 19">
            <a:extLst>
              <a:ext uri="{FF2B5EF4-FFF2-40B4-BE49-F238E27FC236}">
                <a16:creationId xmlns:a16="http://schemas.microsoft.com/office/drawing/2014/main" id="{6AC8B934-436F-AC0B-BA88-14C5A7191520}"/>
              </a:ext>
            </a:extLst>
          </p:cNvPr>
          <p:cNvCxnSpPr>
            <a:cxnSpLocks/>
          </p:cNvCxnSpPr>
          <p:nvPr/>
        </p:nvCxnSpPr>
        <p:spPr>
          <a:xfrm flipH="1">
            <a:off x="2825821" y="1789516"/>
            <a:ext cx="3091527" cy="0"/>
          </a:xfrm>
          <a:prstGeom prst="straightConnector1">
            <a:avLst/>
          </a:prstGeom>
          <a:ln w="57150">
            <a:solidFill>
              <a:schemeClr val="accent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29AE997-242E-99F5-48C3-656345045508}"/>
              </a:ext>
            </a:extLst>
          </p:cNvPr>
          <p:cNvSpPr/>
          <p:nvPr/>
        </p:nvSpPr>
        <p:spPr>
          <a:xfrm>
            <a:off x="906869"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Prometheus Endpoint</a:t>
            </a:r>
          </a:p>
        </p:txBody>
      </p:sp>
      <p:sp>
        <p:nvSpPr>
          <p:cNvPr id="33" name="TextBox 32">
            <a:extLst>
              <a:ext uri="{FF2B5EF4-FFF2-40B4-BE49-F238E27FC236}">
                <a16:creationId xmlns:a16="http://schemas.microsoft.com/office/drawing/2014/main" id="{08642FD1-3A8A-50FD-32A3-45BE6147F38A}"/>
              </a:ext>
            </a:extLst>
          </p:cNvPr>
          <p:cNvSpPr txBox="1"/>
          <p:nvPr/>
        </p:nvSpPr>
        <p:spPr>
          <a:xfrm>
            <a:off x="3368966" y="1959583"/>
            <a:ext cx="1800493" cy="261610"/>
          </a:xfrm>
          <a:prstGeom prst="rect">
            <a:avLst/>
          </a:prstGeom>
          <a:noFill/>
        </p:spPr>
        <p:txBody>
          <a:bodyPr wrap="none" rtlCol="0">
            <a:spAutoFit/>
          </a:bodyPr>
          <a:lstStyle/>
          <a:p>
            <a:r>
              <a:rPr lang="en-US" sz="1100">
                <a:solidFill>
                  <a:schemeClr val="bg1"/>
                </a:solidFill>
              </a:rPr>
              <a:t>Prometheus scrapes metrics</a:t>
            </a:r>
          </a:p>
        </p:txBody>
      </p:sp>
      <p:cxnSp>
        <p:nvCxnSpPr>
          <p:cNvPr id="38" name="Straight Arrow Connector 37">
            <a:extLst>
              <a:ext uri="{FF2B5EF4-FFF2-40B4-BE49-F238E27FC236}">
                <a16:creationId xmlns:a16="http://schemas.microsoft.com/office/drawing/2014/main" id="{F44DE16C-6C33-FAF2-40D9-D8D51D926CB0}"/>
              </a:ext>
            </a:extLst>
          </p:cNvPr>
          <p:cNvCxnSpPr>
            <a:cxnSpLocks/>
          </p:cNvCxnSpPr>
          <p:nvPr/>
        </p:nvCxnSpPr>
        <p:spPr>
          <a:xfrm flipH="1">
            <a:off x="7286920" y="1767779"/>
            <a:ext cx="2573517" cy="21737"/>
          </a:xfrm>
          <a:prstGeom prst="straightConnector1">
            <a:avLst/>
          </a:prstGeom>
          <a:ln w="57150">
            <a:solidFill>
              <a:schemeClr val="accent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41504F0-AF0D-3971-7290-D60435E3EE98}"/>
              </a:ext>
            </a:extLst>
          </p:cNvPr>
          <p:cNvSpPr txBox="1"/>
          <p:nvPr/>
        </p:nvSpPr>
        <p:spPr>
          <a:xfrm>
            <a:off x="7673431" y="1959583"/>
            <a:ext cx="1657826" cy="430887"/>
          </a:xfrm>
          <a:prstGeom prst="rect">
            <a:avLst/>
          </a:prstGeom>
          <a:noFill/>
        </p:spPr>
        <p:txBody>
          <a:bodyPr wrap="none" rtlCol="0">
            <a:spAutoFit/>
          </a:bodyPr>
          <a:lstStyle/>
          <a:p>
            <a:pPr algn="ctr"/>
            <a:r>
              <a:rPr lang="en-US" sz="1100">
                <a:solidFill>
                  <a:schemeClr val="bg1"/>
                </a:solidFill>
              </a:rPr>
              <a:t>Grafana uses Prometheus</a:t>
            </a:r>
            <a:br>
              <a:rPr lang="en-US" sz="1100">
                <a:solidFill>
                  <a:schemeClr val="bg1"/>
                </a:solidFill>
              </a:rPr>
            </a:br>
            <a:r>
              <a:rPr lang="en-US" sz="1100">
                <a:solidFill>
                  <a:schemeClr val="bg1"/>
                </a:solidFill>
              </a:rPr>
              <a:t>as a data source</a:t>
            </a:r>
          </a:p>
        </p:txBody>
      </p:sp>
      <p:sp>
        <p:nvSpPr>
          <p:cNvPr id="48" name="Rectangle 47">
            <a:extLst>
              <a:ext uri="{FF2B5EF4-FFF2-40B4-BE49-F238E27FC236}">
                <a16:creationId xmlns:a16="http://schemas.microsoft.com/office/drawing/2014/main" id="{74DFDE35-7A87-1756-45B9-EF13B9BDE834}"/>
              </a:ext>
            </a:extLst>
          </p:cNvPr>
          <p:cNvSpPr/>
          <p:nvPr/>
        </p:nvSpPr>
        <p:spPr>
          <a:xfrm>
            <a:off x="5486632" y="3351085"/>
            <a:ext cx="1918952" cy="12774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Zipkin</a:t>
            </a:r>
            <a:endParaRPr lang="en-US" sz="1400"/>
          </a:p>
        </p:txBody>
      </p:sp>
      <p:sp>
        <p:nvSpPr>
          <p:cNvPr id="49" name="Rectangle 48">
            <a:extLst>
              <a:ext uri="{FF2B5EF4-FFF2-40B4-BE49-F238E27FC236}">
                <a16:creationId xmlns:a16="http://schemas.microsoft.com/office/drawing/2014/main" id="{61D0F19B-0CEE-AA30-F26B-8131F17E4E9A}"/>
              </a:ext>
            </a:extLst>
          </p:cNvPr>
          <p:cNvSpPr/>
          <p:nvPr/>
        </p:nvSpPr>
        <p:spPr>
          <a:xfrm>
            <a:off x="7539998" y="3350269"/>
            <a:ext cx="1918952" cy="12774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Jaeger</a:t>
            </a:r>
          </a:p>
        </p:txBody>
      </p:sp>
      <p:sp>
        <p:nvSpPr>
          <p:cNvPr id="50" name="Rectangle 49">
            <a:extLst>
              <a:ext uri="{FF2B5EF4-FFF2-40B4-BE49-F238E27FC236}">
                <a16:creationId xmlns:a16="http://schemas.microsoft.com/office/drawing/2014/main" id="{61E9784D-98BC-BE83-1815-5429B8CD6D35}"/>
              </a:ext>
            </a:extLst>
          </p:cNvPr>
          <p:cNvSpPr/>
          <p:nvPr/>
        </p:nvSpPr>
        <p:spPr>
          <a:xfrm>
            <a:off x="906869" y="3660852"/>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OpenTelemetry</a:t>
            </a:r>
            <a:endParaRPr lang="en-US" sz="1400"/>
          </a:p>
        </p:txBody>
      </p:sp>
      <p:cxnSp>
        <p:nvCxnSpPr>
          <p:cNvPr id="51" name="Straight Arrow Connector 50">
            <a:extLst>
              <a:ext uri="{FF2B5EF4-FFF2-40B4-BE49-F238E27FC236}">
                <a16:creationId xmlns:a16="http://schemas.microsoft.com/office/drawing/2014/main" id="{31D2E7DB-1804-BB68-9AB8-3CDEE587DE9C}"/>
              </a:ext>
            </a:extLst>
          </p:cNvPr>
          <p:cNvCxnSpPr>
            <a:cxnSpLocks/>
          </p:cNvCxnSpPr>
          <p:nvPr/>
        </p:nvCxnSpPr>
        <p:spPr>
          <a:xfrm flipV="1">
            <a:off x="2825821" y="3603388"/>
            <a:ext cx="2964603" cy="159366"/>
          </a:xfrm>
          <a:prstGeom prst="straightConnector1">
            <a:avLst/>
          </a:prstGeom>
          <a:ln w="57150">
            <a:solidFill>
              <a:schemeClr val="accent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EBA189A-ED05-7CAE-84A7-6950CA066653}"/>
              </a:ext>
            </a:extLst>
          </p:cNvPr>
          <p:cNvCxnSpPr>
            <a:cxnSpLocks/>
          </p:cNvCxnSpPr>
          <p:nvPr/>
        </p:nvCxnSpPr>
        <p:spPr>
          <a:xfrm>
            <a:off x="2733050" y="4280193"/>
            <a:ext cx="5227489" cy="137628"/>
          </a:xfrm>
          <a:prstGeom prst="straightConnector1">
            <a:avLst/>
          </a:prstGeom>
          <a:ln w="57150">
            <a:solidFill>
              <a:schemeClr val="accent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118E1BE-B4C8-8163-AA68-26C0328F9C7E}"/>
              </a:ext>
            </a:extLst>
          </p:cNvPr>
          <p:cNvGrpSpPr/>
          <p:nvPr/>
        </p:nvGrpSpPr>
        <p:grpSpPr>
          <a:xfrm>
            <a:off x="1346784" y="4499395"/>
            <a:ext cx="387005" cy="387005"/>
            <a:chOff x="4179295" y="3183652"/>
            <a:chExt cx="392110" cy="392110"/>
          </a:xfrm>
          <a:solidFill>
            <a:srgbClr val="A67AF4"/>
          </a:solidFill>
          <a:effectLst>
            <a:outerShdw blurRad="50800" dist="38100" dir="2700000" algn="tl" rotWithShape="0">
              <a:prstClr val="black">
                <a:alpha val="40000"/>
              </a:prstClr>
            </a:outerShdw>
          </a:effectLst>
        </p:grpSpPr>
        <p:sp>
          <p:nvSpPr>
            <p:cNvPr id="57" name="Freeform 15">
              <a:extLst>
                <a:ext uri="{FF2B5EF4-FFF2-40B4-BE49-F238E27FC236}">
                  <a16:creationId xmlns:a16="http://schemas.microsoft.com/office/drawing/2014/main" id="{D6E3074E-D91C-22D6-66C8-28C97A1014C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58" name="Donut 485">
              <a:extLst>
                <a:ext uri="{FF2B5EF4-FFF2-40B4-BE49-F238E27FC236}">
                  <a16:creationId xmlns:a16="http://schemas.microsoft.com/office/drawing/2014/main" id="{56D39692-512A-7808-0030-10914A22174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0815BDD1-F7DB-4DE8-4667-09045A2C52A1}"/>
              </a:ext>
            </a:extLst>
          </p:cNvPr>
          <p:cNvGrpSpPr/>
          <p:nvPr/>
        </p:nvGrpSpPr>
        <p:grpSpPr>
          <a:xfrm>
            <a:off x="1420516" y="4982100"/>
            <a:ext cx="387005" cy="387006"/>
            <a:chOff x="4179295" y="3183652"/>
            <a:chExt cx="392110" cy="392110"/>
          </a:xfrm>
          <a:solidFill>
            <a:schemeClr val="tx2">
              <a:lumMod val="10000"/>
              <a:lumOff val="90000"/>
            </a:schemeClr>
          </a:solidFill>
          <a:effectLst>
            <a:outerShdw blurRad="50800" dist="38100" dir="2700000" algn="tl" rotWithShape="0">
              <a:prstClr val="black">
                <a:alpha val="40000"/>
              </a:prstClr>
            </a:outerShdw>
          </a:effectLst>
        </p:grpSpPr>
        <p:sp>
          <p:nvSpPr>
            <p:cNvPr id="61" name="Freeform 15">
              <a:extLst>
                <a:ext uri="{FF2B5EF4-FFF2-40B4-BE49-F238E27FC236}">
                  <a16:creationId xmlns:a16="http://schemas.microsoft.com/office/drawing/2014/main" id="{5AAC5FC7-C4A6-D5C0-7752-8B9342EBB50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62" name="Donut 485">
              <a:extLst>
                <a:ext uri="{FF2B5EF4-FFF2-40B4-BE49-F238E27FC236}">
                  <a16:creationId xmlns:a16="http://schemas.microsoft.com/office/drawing/2014/main" id="{76283DEF-2BB3-7CDD-043C-7F0E7C00F30E}"/>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BE1AA810-646D-3C29-4DB2-BEFFA07486F9}"/>
              </a:ext>
            </a:extLst>
          </p:cNvPr>
          <p:cNvGrpSpPr/>
          <p:nvPr/>
        </p:nvGrpSpPr>
        <p:grpSpPr>
          <a:xfrm>
            <a:off x="1900566" y="5092130"/>
            <a:ext cx="387005" cy="387005"/>
            <a:chOff x="4179295" y="3183652"/>
            <a:chExt cx="392110" cy="392110"/>
          </a:xfrm>
          <a:solidFill>
            <a:srgbClr val="A67AF4"/>
          </a:solidFill>
          <a:effectLst>
            <a:outerShdw blurRad="50800" dist="38100" dir="2700000" algn="tl" rotWithShape="0">
              <a:prstClr val="black">
                <a:alpha val="40000"/>
              </a:prstClr>
            </a:outerShdw>
          </a:effectLst>
        </p:grpSpPr>
        <p:sp>
          <p:nvSpPr>
            <p:cNvPr id="64" name="Freeform 15">
              <a:extLst>
                <a:ext uri="{FF2B5EF4-FFF2-40B4-BE49-F238E27FC236}">
                  <a16:creationId xmlns:a16="http://schemas.microsoft.com/office/drawing/2014/main" id="{18E5078E-FF07-1E80-835D-7DE4F84E5379}"/>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65" name="Donut 485">
              <a:extLst>
                <a:ext uri="{FF2B5EF4-FFF2-40B4-BE49-F238E27FC236}">
                  <a16:creationId xmlns:a16="http://schemas.microsoft.com/office/drawing/2014/main" id="{647B475A-F70D-1831-C27A-B4C04DAED14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E971AC9-DE9B-9383-A5C0-592A414E70E3}"/>
              </a:ext>
            </a:extLst>
          </p:cNvPr>
          <p:cNvGrpSpPr/>
          <p:nvPr/>
        </p:nvGrpSpPr>
        <p:grpSpPr>
          <a:xfrm>
            <a:off x="1780797" y="4625556"/>
            <a:ext cx="387005" cy="387006"/>
            <a:chOff x="4179295" y="3183652"/>
            <a:chExt cx="392110" cy="392110"/>
          </a:xfrm>
          <a:solidFill>
            <a:schemeClr val="tx2">
              <a:lumMod val="10000"/>
              <a:lumOff val="90000"/>
            </a:schemeClr>
          </a:solidFill>
          <a:effectLst>
            <a:outerShdw blurRad="50800" dist="38100" dir="2700000" algn="tl" rotWithShape="0">
              <a:prstClr val="black">
                <a:alpha val="40000"/>
              </a:prstClr>
            </a:outerShdw>
          </a:effectLst>
        </p:grpSpPr>
        <p:sp>
          <p:nvSpPr>
            <p:cNvPr id="67" name="Freeform 15">
              <a:extLst>
                <a:ext uri="{FF2B5EF4-FFF2-40B4-BE49-F238E27FC236}">
                  <a16:creationId xmlns:a16="http://schemas.microsoft.com/office/drawing/2014/main" id="{33DB21C3-3BCC-A555-717A-FFE28E1CFAAD}"/>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68" name="Donut 485">
              <a:extLst>
                <a:ext uri="{FF2B5EF4-FFF2-40B4-BE49-F238E27FC236}">
                  <a16:creationId xmlns:a16="http://schemas.microsoft.com/office/drawing/2014/main" id="{37221A5E-1816-F3EC-6518-82EE8ACC3C07}"/>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303081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up)">
                                      <p:cBhvr>
                                        <p:cTn id="15" dur="500"/>
                                        <p:tgtEl>
                                          <p:spTgt spid="5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up)">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261245-D690-C924-F7A5-2C7FF0742CB3}"/>
              </a:ext>
            </a:extLst>
          </p:cNvPr>
          <p:cNvPicPr>
            <a:picLocks noChangeAspect="1"/>
          </p:cNvPicPr>
          <p:nvPr/>
        </p:nvPicPr>
        <p:blipFill>
          <a:blip r:embed="rId2"/>
          <a:stretch>
            <a:fillRect/>
          </a:stretch>
        </p:blipFill>
        <p:spPr>
          <a:xfrm>
            <a:off x="0" y="0"/>
            <a:ext cx="12192000" cy="6887720"/>
          </a:xfrm>
          <a:prstGeom prst="rect">
            <a:avLst/>
          </a:prstGeom>
        </p:spPr>
      </p:pic>
      <p:sp>
        <p:nvSpPr>
          <p:cNvPr id="5" name="TextBox 4">
            <a:extLst>
              <a:ext uri="{FF2B5EF4-FFF2-40B4-BE49-F238E27FC236}">
                <a16:creationId xmlns:a16="http://schemas.microsoft.com/office/drawing/2014/main" id="{8475B860-4133-2C8A-72A2-08601AEDDCF5}"/>
              </a:ext>
            </a:extLst>
          </p:cNvPr>
          <p:cNvSpPr txBox="1"/>
          <p:nvPr/>
        </p:nvSpPr>
        <p:spPr>
          <a:xfrm>
            <a:off x="2337550" y="3151472"/>
            <a:ext cx="7516900" cy="584775"/>
          </a:xfrm>
          <a:prstGeom prst="rect">
            <a:avLst/>
          </a:prstGeom>
          <a:solidFill>
            <a:schemeClr val="bg1"/>
          </a:solidFill>
          <a:effectLst>
            <a:glow rad="228600">
              <a:schemeClr val="accent1">
                <a:satMod val="175000"/>
                <a:alpha val="40000"/>
              </a:schemeClr>
            </a:glow>
            <a:softEdge rad="31750"/>
          </a:effectLst>
        </p:spPr>
        <p:txBody>
          <a:bodyPr wrap="square" rtlCol="0">
            <a:spAutoFit/>
          </a:bodyPr>
          <a:lstStyle/>
          <a:p>
            <a:r>
              <a:rPr lang="en-US" sz="3200">
                <a:hlinkClick r:id="rId3"/>
              </a:rPr>
              <a:t>https://learn.microsoft.com/dotnet/orleans</a:t>
            </a:r>
            <a:endParaRPr lang="en-US" sz="3200"/>
          </a:p>
        </p:txBody>
      </p:sp>
    </p:spTree>
    <p:extLst>
      <p:ext uri="{BB962C8B-B14F-4D97-AF65-F5344CB8AC3E}">
        <p14:creationId xmlns:p14="http://schemas.microsoft.com/office/powerpoint/2010/main" val="1959104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DA5C7282-D7B4-5358-5D48-814CD4B27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3" y="3346327"/>
            <a:ext cx="4527550" cy="32844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50D2350-E874-E6C9-E797-A5A8F984FF22}"/>
              </a:ext>
            </a:extLst>
          </p:cNvPr>
          <p:cNvSpPr>
            <a:spLocks noGrp="1"/>
          </p:cNvSpPr>
          <p:nvPr>
            <p:ph type="title"/>
          </p:nvPr>
        </p:nvSpPr>
        <p:spPr>
          <a:xfrm>
            <a:off x="838200" y="365125"/>
            <a:ext cx="10515600" cy="1325563"/>
          </a:xfrm>
        </p:spPr>
        <p:txBody>
          <a:bodyPr/>
          <a:lstStyle/>
          <a:p>
            <a:endParaRPr lang="en-US"/>
          </a:p>
        </p:txBody>
      </p:sp>
      <p:pic>
        <p:nvPicPr>
          <p:cNvPr id="4" name="Picture 8">
            <a:extLst>
              <a:ext uri="{FF2B5EF4-FFF2-40B4-BE49-F238E27FC236}">
                <a16:creationId xmlns:a16="http://schemas.microsoft.com/office/drawing/2014/main" id="{CFB1256A-74D8-EC6A-2700-A4DABA094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468" y="2733292"/>
            <a:ext cx="6907750" cy="435133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711E78-B72C-A3E8-2EDC-9F1955D40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7" y="1014534"/>
            <a:ext cx="5441243" cy="3045143"/>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CCCA02E-C75B-52E9-A7E9-925DD4C0D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47" y="4259223"/>
            <a:ext cx="4514197" cy="2628900"/>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D8254B4-E104-158D-C439-2B72115D3F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3040" y="0"/>
            <a:ext cx="5018960" cy="364095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9999C27-2B86-0884-C3A7-D68C90F576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16" y="-26796"/>
            <a:ext cx="4750292" cy="276008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4554C8-7A7D-2754-837A-923E0E4421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0105" y="-29703"/>
            <a:ext cx="3902935" cy="2765901"/>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3B2F74C2-DAC2-8F74-940A-8BB3C6DD45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369" y="2674570"/>
            <a:ext cx="4855099" cy="2894966"/>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8497D236-AD7C-8745-3961-3202E3A847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3747" y="4800353"/>
            <a:ext cx="1583687" cy="2284277"/>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56461C7-FA06-F83B-C28A-656B08E56BF6}"/>
              </a:ext>
            </a:extLst>
          </p:cNvPr>
          <p:cNvSpPr txBox="1"/>
          <p:nvPr/>
        </p:nvSpPr>
        <p:spPr>
          <a:xfrm>
            <a:off x="3455597" y="3823418"/>
            <a:ext cx="5505450" cy="584775"/>
          </a:xfrm>
          <a:prstGeom prst="rect">
            <a:avLst/>
          </a:prstGeom>
          <a:solidFill>
            <a:schemeClr val="bg1"/>
          </a:solidFill>
          <a:effectLst>
            <a:glow rad="228600">
              <a:schemeClr val="accent1">
                <a:satMod val="175000"/>
                <a:alpha val="40000"/>
              </a:schemeClr>
            </a:glow>
            <a:softEdge rad="3175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4323AD"/>
                </a:solidFill>
                <a:effectLst/>
                <a:uLnTx/>
                <a:uFillTx/>
                <a:latin typeface="Calibri" panose="020F0502020204030204"/>
                <a:ea typeface="+mn-ea"/>
                <a:cs typeface="+mn-cs"/>
                <a:hlinkClick r:id="rId11"/>
              </a:rPr>
              <a:t>https://aka.ms/orleans/samples</a:t>
            </a:r>
            <a:endParaRPr kumimoji="0" lang="en-US" sz="3200" b="0" i="0" u="none" strike="noStrike" kern="1200" cap="none" spc="0" normalizeH="0" baseline="0" noProof="0">
              <a:ln>
                <a:noFill/>
              </a:ln>
              <a:solidFill>
                <a:srgbClr val="4323AD"/>
              </a:solidFill>
              <a:effectLst/>
              <a:uLnTx/>
              <a:uFillTx/>
              <a:latin typeface="Calibri" panose="020F0502020204030204"/>
              <a:ea typeface="+mn-ea"/>
              <a:cs typeface="+mn-cs"/>
            </a:endParaRPr>
          </a:p>
        </p:txBody>
      </p:sp>
      <p:sp>
        <p:nvSpPr>
          <p:cNvPr id="13" name="Footer Placeholder 3">
            <a:extLst>
              <a:ext uri="{FF2B5EF4-FFF2-40B4-BE49-F238E27FC236}">
                <a16:creationId xmlns:a16="http://schemas.microsoft.com/office/drawing/2014/main" id="{D7210F1B-14FC-0D21-C54C-9D9FEF87A37E}"/>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7614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noAutofit/>
          </a:bodyPr>
          <a:lstStyle/>
          <a:p>
            <a:r>
              <a:rPr lang="en-US" sz="3200"/>
              <a:t>How Halo, Dynamics 365, and Mesh scale to millions with Orleans and you can too!</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p:txBody>
          <a:bodyPr/>
          <a:lstStyle/>
          <a:p>
            <a:r>
              <a:rPr lang="en-US"/>
              <a:t>Brady Gaster, Program Manager</a:t>
            </a:r>
          </a:p>
        </p:txBody>
      </p:sp>
      <p:sp>
        <p:nvSpPr>
          <p:cNvPr id="4" name="Subtitle 2">
            <a:extLst>
              <a:ext uri="{FF2B5EF4-FFF2-40B4-BE49-F238E27FC236}">
                <a16:creationId xmlns:a16="http://schemas.microsoft.com/office/drawing/2014/main" id="{6871C6AA-8068-816A-6D5C-0169493258D7}"/>
              </a:ext>
            </a:extLst>
          </p:cNvPr>
          <p:cNvSpPr txBox="1">
            <a:spLocks/>
          </p:cNvSpPr>
          <p:nvPr/>
        </p:nvSpPr>
        <p:spPr>
          <a:xfrm>
            <a:off x="838200" y="5006254"/>
            <a:ext cx="914400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Open Sans" pitchFamily="2" charset="0"/>
                <a:ea typeface="+mn-ea"/>
                <a:cs typeface="Open Sans"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Open Sans" pitchFamily="2" charset="0"/>
                <a:ea typeface="+mn-ea"/>
                <a:cs typeface="Open Sans"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Open Sans" pitchFamily="2" charset="0"/>
                <a:ea typeface="+mn-ea"/>
                <a:cs typeface="Open Sans"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Reuben Bond, Software Engineer</a:t>
            </a:r>
          </a:p>
        </p:txBody>
      </p:sp>
      <p:sp>
        <p:nvSpPr>
          <p:cNvPr id="5" name="Subtitle 2">
            <a:extLst>
              <a:ext uri="{FF2B5EF4-FFF2-40B4-BE49-F238E27FC236}">
                <a16:creationId xmlns:a16="http://schemas.microsoft.com/office/drawing/2014/main" id="{8858C410-E889-72FA-634E-E0DA6EA609C6}"/>
              </a:ext>
            </a:extLst>
          </p:cNvPr>
          <p:cNvSpPr txBox="1">
            <a:spLocks/>
          </p:cNvSpPr>
          <p:nvPr/>
        </p:nvSpPr>
        <p:spPr>
          <a:xfrm>
            <a:off x="838200" y="5371379"/>
            <a:ext cx="914400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Open Sans" pitchFamily="2" charset="0"/>
                <a:ea typeface="+mn-ea"/>
                <a:cs typeface="Open Sans"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Open Sans" pitchFamily="2" charset="0"/>
                <a:ea typeface="+mn-ea"/>
                <a:cs typeface="Open Sans"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Open Sans" pitchFamily="2" charset="0"/>
                <a:ea typeface="+mn-ea"/>
                <a:cs typeface="Open Sans"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Benjamin Petit, Software Engineer</a:t>
            </a:r>
          </a:p>
        </p:txBody>
      </p:sp>
    </p:spTree>
    <p:extLst>
      <p:ext uri="{BB962C8B-B14F-4D97-AF65-F5344CB8AC3E}">
        <p14:creationId xmlns:p14="http://schemas.microsoft.com/office/powerpoint/2010/main" val="245598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B36A512-94A9-8759-9FBE-2CCA9106024D}"/>
              </a:ext>
            </a:extLst>
          </p:cNvPr>
          <p:cNvGrpSpPr/>
          <p:nvPr/>
        </p:nvGrpSpPr>
        <p:grpSpPr>
          <a:xfrm>
            <a:off x="6770515" y="1496467"/>
            <a:ext cx="3866078" cy="1855292"/>
            <a:chOff x="6770515" y="3056821"/>
            <a:chExt cx="3866078" cy="1855292"/>
          </a:xfrm>
        </p:grpSpPr>
        <p:sp>
          <p:nvSpPr>
            <p:cNvPr id="3" name="TextBox 2">
              <a:extLst>
                <a:ext uri="{FF2B5EF4-FFF2-40B4-BE49-F238E27FC236}">
                  <a16:creationId xmlns:a16="http://schemas.microsoft.com/office/drawing/2014/main" id="{C1EA9CE6-AD5C-247F-9FE4-A9CF174D5F6C}"/>
                </a:ext>
              </a:extLst>
            </p:cNvPr>
            <p:cNvSpPr txBox="1"/>
            <p:nvPr/>
          </p:nvSpPr>
          <p:spPr>
            <a:xfrm>
              <a:off x="7004050" y="4481226"/>
              <a:ext cx="3399007"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aka.ms/</a:t>
              </a:r>
              <a:r>
                <a:rPr kumimoji="0" lang="en-GB" sz="2800" b="0" i="0" u="none" strike="noStrike" kern="1200" cap="none" spc="0" normalizeH="0" baseline="0" noProof="0" err="1">
                  <a:ln>
                    <a:noFill/>
                  </a:ln>
                  <a:solidFill>
                    <a:srgbClr val="595959"/>
                  </a:solidFill>
                  <a:effectLst/>
                  <a:uLnTx/>
                  <a:uFillTx/>
                  <a:latin typeface="Calibri" panose="020F0502020204030204" pitchFamily="34" charset="0"/>
                  <a:ea typeface="+mn-ea"/>
                  <a:cs typeface="+mn-cs"/>
                </a:rPr>
                <a:t>orleans</a:t>
              </a: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/discord</a:t>
              </a:r>
            </a:p>
          </p:txBody>
        </p:sp>
        <p:pic>
          <p:nvPicPr>
            <p:cNvPr id="4" name="Picture 2" descr="See the source image">
              <a:extLst>
                <a:ext uri="{FF2B5EF4-FFF2-40B4-BE49-F238E27FC236}">
                  <a16:creationId xmlns:a16="http://schemas.microsoft.com/office/drawing/2014/main" id="{41064A49-A4C3-A251-BE70-28FC4679B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0515" y="3056821"/>
              <a:ext cx="3866078" cy="11140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8CE63416-D8BC-5E6D-317D-392C2A9B1345}"/>
              </a:ext>
            </a:extLst>
          </p:cNvPr>
          <p:cNvGrpSpPr/>
          <p:nvPr/>
        </p:nvGrpSpPr>
        <p:grpSpPr>
          <a:xfrm>
            <a:off x="1555407" y="385531"/>
            <a:ext cx="3986861" cy="2966229"/>
            <a:chOff x="1555407" y="1945885"/>
            <a:chExt cx="3986861" cy="2966229"/>
          </a:xfrm>
        </p:grpSpPr>
        <p:sp>
          <p:nvSpPr>
            <p:cNvPr id="6" name="TextBox 5">
              <a:extLst>
                <a:ext uri="{FF2B5EF4-FFF2-40B4-BE49-F238E27FC236}">
                  <a16:creationId xmlns:a16="http://schemas.microsoft.com/office/drawing/2014/main" id="{E5E84177-14F1-645F-4A02-2852978F4814}"/>
                </a:ext>
              </a:extLst>
            </p:cNvPr>
            <p:cNvSpPr txBox="1"/>
            <p:nvPr/>
          </p:nvSpPr>
          <p:spPr>
            <a:xfrm>
              <a:off x="1555407" y="4481227"/>
              <a:ext cx="3986861"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github.com/dotnet/orleans</a:t>
              </a:r>
            </a:p>
          </p:txBody>
        </p:sp>
        <p:pic>
          <p:nvPicPr>
            <p:cNvPr id="7" name="Picture 14" descr="See the source image">
              <a:extLst>
                <a:ext uri="{FF2B5EF4-FFF2-40B4-BE49-F238E27FC236}">
                  <a16:creationId xmlns:a16="http://schemas.microsoft.com/office/drawing/2014/main" id="{7D2400DB-FAF7-9C83-7394-6559D27A0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37" y="1945885"/>
              <a:ext cx="2460003" cy="2221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D7225A74-2628-9618-ED1B-78CE2A8B0C54}"/>
              </a:ext>
            </a:extLst>
          </p:cNvPr>
          <p:cNvGrpSpPr/>
          <p:nvPr/>
        </p:nvGrpSpPr>
        <p:grpSpPr>
          <a:xfrm>
            <a:off x="4204253" y="3992277"/>
            <a:ext cx="3846099" cy="1723549"/>
            <a:chOff x="801726" y="4452639"/>
            <a:chExt cx="3846099" cy="1723549"/>
          </a:xfrm>
        </p:grpSpPr>
        <p:pic>
          <p:nvPicPr>
            <p:cNvPr id="9" name="Picture 16">
              <a:extLst>
                <a:ext uri="{FF2B5EF4-FFF2-40B4-BE49-F238E27FC236}">
                  <a16:creationId xmlns:a16="http://schemas.microsoft.com/office/drawing/2014/main" id="{D9351EB3-38FC-1F8E-0AC7-032D2D5AF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726" y="4913432"/>
              <a:ext cx="992360" cy="80196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9B8E94A-491D-A5ED-E9CB-34D52D537242}"/>
                </a:ext>
              </a:extLst>
            </p:cNvPr>
            <p:cNvGrpSpPr/>
            <p:nvPr/>
          </p:nvGrpSpPr>
          <p:grpSpPr>
            <a:xfrm>
              <a:off x="2069994" y="4452639"/>
              <a:ext cx="2577831" cy="1723549"/>
              <a:chOff x="2069994" y="4623675"/>
              <a:chExt cx="2577831" cy="1723549"/>
            </a:xfrm>
          </p:grpSpPr>
          <p:sp>
            <p:nvSpPr>
              <p:cNvPr id="12" name="TextBox 11">
                <a:extLst>
                  <a:ext uri="{FF2B5EF4-FFF2-40B4-BE49-F238E27FC236}">
                    <a16:creationId xmlns:a16="http://schemas.microsoft.com/office/drawing/2014/main" id="{1D702EDB-2CEB-9743-D12E-AF1BC312FEE7}"/>
                  </a:ext>
                </a:extLst>
              </p:cNvPr>
              <p:cNvSpPr txBox="1"/>
              <p:nvPr/>
            </p:nvSpPr>
            <p:spPr>
              <a:xfrm>
                <a:off x="2069994" y="5254550"/>
                <a:ext cx="65" cy="430887"/>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endParaRPr>
              </a:p>
            </p:txBody>
          </p:sp>
          <p:sp>
            <p:nvSpPr>
              <p:cNvPr id="13" name="TextBox 12">
                <a:extLst>
                  <a:ext uri="{FF2B5EF4-FFF2-40B4-BE49-F238E27FC236}">
                    <a16:creationId xmlns:a16="http://schemas.microsoft.com/office/drawing/2014/main" id="{83814BA1-1CD7-BFC1-F79E-42B386F604B9}"/>
                  </a:ext>
                </a:extLst>
              </p:cNvPr>
              <p:cNvSpPr txBox="1"/>
              <p:nvPr/>
            </p:nvSpPr>
            <p:spPr>
              <a:xfrm>
                <a:off x="2088150" y="4623675"/>
                <a:ext cx="2559675" cy="172354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@msftorleans</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@bradygaster</a:t>
                </a:r>
              </a:p>
              <a:p>
                <a:pPr marL="0" marR="0" lvl="0" indent="0" defTabSz="914367" rtl="0" eaLnBrk="1" fontAlgn="auto" latinLnBrk="0" hangingPunct="1">
                  <a:lnSpc>
                    <a:spcPct val="100000"/>
                  </a:lnSpc>
                  <a:spcBef>
                    <a:spcPts val="0"/>
                  </a:spcBef>
                  <a:spcAft>
                    <a:spcPts val="0"/>
                  </a:spcAft>
                  <a:buClrTx/>
                  <a:buSzTx/>
                  <a:buFontTx/>
                  <a:buNone/>
                  <a:tabLst/>
                  <a:defRPr/>
                </a:pPr>
                <a:r>
                  <a:rPr lang="en-GB" sz="2800">
                    <a:solidFill>
                      <a:srgbClr val="595959"/>
                    </a:solidFill>
                    <a:latin typeface="Calibri" panose="020F0502020204030204" pitchFamily="34" charset="0"/>
                  </a:rPr>
                  <a:t>@_benjaminpetit</a:t>
                </a:r>
              </a:p>
              <a:p>
                <a:pPr defTabSz="914367">
                  <a:defRPr/>
                </a:pP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@ReubenBond</a:t>
                </a:r>
              </a:p>
            </p:txBody>
          </p:sp>
        </p:grpSp>
      </p:grpSp>
    </p:spTree>
    <p:extLst>
      <p:ext uri="{BB962C8B-B14F-4D97-AF65-F5344CB8AC3E}">
        <p14:creationId xmlns:p14="http://schemas.microsoft.com/office/powerpoint/2010/main" val="428658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7B32C994-E158-9B7A-156B-B6D3CC5502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6065" y="1408900"/>
            <a:ext cx="3499869" cy="4040200"/>
          </a:xfrm>
          <a:prstGeom prst="rect">
            <a:avLst/>
          </a:prstGeom>
        </p:spPr>
      </p:pic>
      <p:sp>
        <p:nvSpPr>
          <p:cNvPr id="18" name="TextBox 17">
            <a:extLst>
              <a:ext uri="{FF2B5EF4-FFF2-40B4-BE49-F238E27FC236}">
                <a16:creationId xmlns:a16="http://schemas.microsoft.com/office/drawing/2014/main" id="{2EDDC641-94C3-1405-EC49-5CC9E03460C7}"/>
              </a:ext>
            </a:extLst>
          </p:cNvPr>
          <p:cNvSpPr txBox="1"/>
          <p:nvPr/>
        </p:nvSpPr>
        <p:spPr>
          <a:xfrm>
            <a:off x="5257799" y="3198167"/>
            <a:ext cx="16764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2"/>
                </a:solidFill>
                <a:effectLst/>
                <a:uLnTx/>
                <a:uFillTx/>
                <a:latin typeface="Segoe UI"/>
                <a:ea typeface="+mn-ea"/>
                <a:cs typeface="Cascadia Code" panose="020B0609020000020004" pitchFamily="49" charset="0"/>
              </a:rPr>
              <a:t>Orleans</a:t>
            </a:r>
          </a:p>
        </p:txBody>
      </p:sp>
      <p:sp>
        <p:nvSpPr>
          <p:cNvPr id="23" name="TextBox 22">
            <a:extLst>
              <a:ext uri="{FF2B5EF4-FFF2-40B4-BE49-F238E27FC236}">
                <a16:creationId xmlns:a16="http://schemas.microsoft.com/office/drawing/2014/main" id="{6CC336E8-3DA2-9C4B-7036-CE7D7EF5CEF3}"/>
              </a:ext>
            </a:extLst>
          </p:cNvPr>
          <p:cNvSpPr txBox="1"/>
          <p:nvPr/>
        </p:nvSpPr>
        <p:spPr>
          <a:xfrm>
            <a:off x="5257799" y="568661"/>
            <a:ext cx="1676400"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Halo</a:t>
            </a:r>
          </a:p>
        </p:txBody>
      </p:sp>
    </p:spTree>
    <p:extLst>
      <p:ext uri="{BB962C8B-B14F-4D97-AF65-F5344CB8AC3E}">
        <p14:creationId xmlns:p14="http://schemas.microsoft.com/office/powerpoint/2010/main" val="94105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7B32C994-E158-9B7A-156B-B6D3CC5502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6065" y="1408900"/>
            <a:ext cx="3499869" cy="4040200"/>
          </a:xfrm>
          <a:prstGeom prst="rect">
            <a:avLst/>
          </a:prstGeom>
        </p:spPr>
      </p:pic>
      <p:sp>
        <p:nvSpPr>
          <p:cNvPr id="10" name="TextBox 9">
            <a:extLst>
              <a:ext uri="{FF2B5EF4-FFF2-40B4-BE49-F238E27FC236}">
                <a16:creationId xmlns:a16="http://schemas.microsoft.com/office/drawing/2014/main" id="{14DC228E-F2A7-8361-2A9D-9A68EAA9F1C9}"/>
              </a:ext>
            </a:extLst>
          </p:cNvPr>
          <p:cNvSpPr txBox="1"/>
          <p:nvPr/>
        </p:nvSpPr>
        <p:spPr>
          <a:xfrm>
            <a:off x="7810162" y="3637871"/>
            <a:ext cx="2990803"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Machine Learning</a:t>
            </a:r>
          </a:p>
        </p:txBody>
      </p:sp>
      <p:sp>
        <p:nvSpPr>
          <p:cNvPr id="11" name="TextBox 10">
            <a:extLst>
              <a:ext uri="{FF2B5EF4-FFF2-40B4-BE49-F238E27FC236}">
                <a16:creationId xmlns:a16="http://schemas.microsoft.com/office/drawing/2014/main" id="{76CE1BBE-441E-2900-3A21-EA8695203DCD}"/>
              </a:ext>
            </a:extLst>
          </p:cNvPr>
          <p:cNvSpPr txBox="1"/>
          <p:nvPr/>
        </p:nvSpPr>
        <p:spPr>
          <a:xfrm>
            <a:off x="5257799" y="5681635"/>
            <a:ext cx="1676400"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Azure Quantum</a:t>
            </a:r>
          </a:p>
        </p:txBody>
      </p:sp>
      <p:sp>
        <p:nvSpPr>
          <p:cNvPr id="12" name="TextBox 11">
            <a:extLst>
              <a:ext uri="{FF2B5EF4-FFF2-40B4-BE49-F238E27FC236}">
                <a16:creationId xmlns:a16="http://schemas.microsoft.com/office/drawing/2014/main" id="{F5984525-8A29-AB32-2FE4-4849FDCE9E75}"/>
              </a:ext>
            </a:extLst>
          </p:cNvPr>
          <p:cNvSpPr txBox="1"/>
          <p:nvPr/>
        </p:nvSpPr>
        <p:spPr>
          <a:xfrm>
            <a:off x="7872749" y="2728059"/>
            <a:ext cx="2865631"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Dynamics 365 Fraud Protection</a:t>
            </a:r>
          </a:p>
        </p:txBody>
      </p:sp>
      <p:sp>
        <p:nvSpPr>
          <p:cNvPr id="13" name="TextBox 12">
            <a:extLst>
              <a:ext uri="{FF2B5EF4-FFF2-40B4-BE49-F238E27FC236}">
                <a16:creationId xmlns:a16="http://schemas.microsoft.com/office/drawing/2014/main" id="{F3C86137-25F4-51B2-964A-68F3559D3B1B}"/>
              </a:ext>
            </a:extLst>
          </p:cNvPr>
          <p:cNvSpPr txBox="1"/>
          <p:nvPr/>
        </p:nvSpPr>
        <p:spPr>
          <a:xfrm>
            <a:off x="2199257" y="3721387"/>
            <a:ext cx="1958995"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Azure PlayFab</a:t>
            </a:r>
          </a:p>
        </p:txBody>
      </p:sp>
      <p:sp>
        <p:nvSpPr>
          <p:cNvPr id="14" name="TextBox 13">
            <a:extLst>
              <a:ext uri="{FF2B5EF4-FFF2-40B4-BE49-F238E27FC236}">
                <a16:creationId xmlns:a16="http://schemas.microsoft.com/office/drawing/2014/main" id="{8DCD3626-3758-A540-26DD-755B0D474326}"/>
              </a:ext>
            </a:extLst>
          </p:cNvPr>
          <p:cNvSpPr txBox="1"/>
          <p:nvPr/>
        </p:nvSpPr>
        <p:spPr>
          <a:xfrm>
            <a:off x="7625630" y="4645896"/>
            <a:ext cx="1085850"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Skype</a:t>
            </a:r>
          </a:p>
        </p:txBody>
      </p:sp>
      <p:sp>
        <p:nvSpPr>
          <p:cNvPr id="15" name="TextBox 14">
            <a:extLst>
              <a:ext uri="{FF2B5EF4-FFF2-40B4-BE49-F238E27FC236}">
                <a16:creationId xmlns:a16="http://schemas.microsoft.com/office/drawing/2014/main" id="{CC8EB905-904C-B500-FCE4-62CA2617E7AF}"/>
              </a:ext>
            </a:extLst>
          </p:cNvPr>
          <p:cNvSpPr txBox="1"/>
          <p:nvPr/>
        </p:nvSpPr>
        <p:spPr>
          <a:xfrm>
            <a:off x="1904334" y="2728058"/>
            <a:ext cx="2066105"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a:solidFill>
                  <a:schemeClr val="bg2"/>
                </a:solidFill>
                <a:latin typeface="Segoe UI Semibold"/>
              </a:rPr>
              <a:t>Xbox Publishing</a:t>
            </a:r>
            <a:endParaRPr kumimoji="0" lang="en-US" sz="2400" b="0" i="0" u="none" strike="noStrike" kern="1200" cap="none" spc="0" normalizeH="0" baseline="0" noProof="0">
              <a:ln>
                <a:noFill/>
              </a:ln>
              <a:solidFill>
                <a:schemeClr val="bg2"/>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5E23C76B-939A-21D2-8B8C-A56F69767A4D}"/>
              </a:ext>
            </a:extLst>
          </p:cNvPr>
          <p:cNvSpPr txBox="1"/>
          <p:nvPr/>
        </p:nvSpPr>
        <p:spPr>
          <a:xfrm>
            <a:off x="3199890" y="757044"/>
            <a:ext cx="2117220"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Azure IoT Digital Twins</a:t>
            </a:r>
          </a:p>
        </p:txBody>
      </p:sp>
      <p:sp>
        <p:nvSpPr>
          <p:cNvPr id="17" name="TextBox 16">
            <a:extLst>
              <a:ext uri="{FF2B5EF4-FFF2-40B4-BE49-F238E27FC236}">
                <a16:creationId xmlns:a16="http://schemas.microsoft.com/office/drawing/2014/main" id="{243AA459-0609-78CE-C6F7-B8393A18F86A}"/>
              </a:ext>
            </a:extLst>
          </p:cNvPr>
          <p:cNvSpPr txBox="1"/>
          <p:nvPr/>
        </p:nvSpPr>
        <p:spPr>
          <a:xfrm>
            <a:off x="7977497" y="1679491"/>
            <a:ext cx="1930529"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Azure Active Directory</a:t>
            </a:r>
          </a:p>
        </p:txBody>
      </p:sp>
      <p:sp>
        <p:nvSpPr>
          <p:cNvPr id="18" name="TextBox 17">
            <a:extLst>
              <a:ext uri="{FF2B5EF4-FFF2-40B4-BE49-F238E27FC236}">
                <a16:creationId xmlns:a16="http://schemas.microsoft.com/office/drawing/2014/main" id="{2EDDC641-94C3-1405-EC49-5CC9E03460C7}"/>
              </a:ext>
            </a:extLst>
          </p:cNvPr>
          <p:cNvSpPr txBox="1"/>
          <p:nvPr/>
        </p:nvSpPr>
        <p:spPr>
          <a:xfrm>
            <a:off x="5257799" y="3198167"/>
            <a:ext cx="16764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2"/>
                </a:solidFill>
                <a:effectLst/>
                <a:uLnTx/>
                <a:uFillTx/>
                <a:latin typeface="Segoe UI"/>
                <a:ea typeface="+mn-ea"/>
                <a:cs typeface="Cascadia Code" panose="020B0609020000020004" pitchFamily="49" charset="0"/>
              </a:rPr>
              <a:t>Orleans</a:t>
            </a:r>
          </a:p>
        </p:txBody>
      </p:sp>
      <p:sp>
        <p:nvSpPr>
          <p:cNvPr id="19" name="TextBox 18">
            <a:extLst>
              <a:ext uri="{FF2B5EF4-FFF2-40B4-BE49-F238E27FC236}">
                <a16:creationId xmlns:a16="http://schemas.microsoft.com/office/drawing/2014/main" id="{19521E05-7D20-273A-5E8F-A79C3F422CD0}"/>
              </a:ext>
            </a:extLst>
          </p:cNvPr>
          <p:cNvSpPr txBox="1"/>
          <p:nvPr/>
        </p:nvSpPr>
        <p:spPr>
          <a:xfrm>
            <a:off x="6677398" y="760866"/>
            <a:ext cx="1930528"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a:solidFill>
                  <a:schemeClr val="bg2"/>
                </a:solidFill>
                <a:latin typeface="Segoe UI Semibold"/>
              </a:rPr>
              <a:t>Mesh</a:t>
            </a:r>
            <a:endParaRPr kumimoji="0" lang="en-US" sz="2400" b="0" i="0" u="none" strike="noStrike" kern="1200" cap="none" spc="0" normalizeH="0" baseline="0" noProof="0">
              <a:ln>
                <a:noFill/>
              </a:ln>
              <a:solidFill>
                <a:schemeClr val="bg2"/>
              </a:soli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0FEE50D8-1937-49D2-A65E-044A781D3D2A}"/>
              </a:ext>
            </a:extLst>
          </p:cNvPr>
          <p:cNvSpPr txBox="1"/>
          <p:nvPr/>
        </p:nvSpPr>
        <p:spPr>
          <a:xfrm>
            <a:off x="2482918" y="1679490"/>
            <a:ext cx="1540526"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Microsoft Teams</a:t>
            </a:r>
          </a:p>
        </p:txBody>
      </p:sp>
      <p:sp>
        <p:nvSpPr>
          <p:cNvPr id="21" name="TextBox 20">
            <a:extLst>
              <a:ext uri="{FF2B5EF4-FFF2-40B4-BE49-F238E27FC236}">
                <a16:creationId xmlns:a16="http://schemas.microsoft.com/office/drawing/2014/main" id="{2324DDDE-2B7E-A7F6-0480-B6E5A8DAD789}"/>
              </a:ext>
            </a:extLst>
          </p:cNvPr>
          <p:cNvSpPr txBox="1"/>
          <p:nvPr/>
        </p:nvSpPr>
        <p:spPr>
          <a:xfrm>
            <a:off x="3915594" y="5201071"/>
            <a:ext cx="1676400"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Azure Batch</a:t>
            </a:r>
          </a:p>
        </p:txBody>
      </p:sp>
      <p:sp>
        <p:nvSpPr>
          <p:cNvPr id="22" name="TextBox 21">
            <a:extLst>
              <a:ext uri="{FF2B5EF4-FFF2-40B4-BE49-F238E27FC236}">
                <a16:creationId xmlns:a16="http://schemas.microsoft.com/office/drawing/2014/main" id="{439ECE9D-FE30-A6C2-6B40-EDBDA10F0BB5}"/>
              </a:ext>
            </a:extLst>
          </p:cNvPr>
          <p:cNvSpPr txBox="1"/>
          <p:nvPr/>
        </p:nvSpPr>
        <p:spPr>
          <a:xfrm>
            <a:off x="6602307" y="5200464"/>
            <a:ext cx="1676400"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Azure </a:t>
            </a:r>
            <a:r>
              <a:rPr lang="en-US" sz="2400">
                <a:solidFill>
                  <a:schemeClr val="bg2"/>
                </a:solidFill>
                <a:latin typeface="Segoe UI Semibold"/>
              </a:rPr>
              <a:t>Orbital</a:t>
            </a:r>
            <a:endParaRPr kumimoji="0" lang="en-US" sz="2400" b="0" i="0" u="none" strike="noStrike" kern="1200" cap="none" spc="0" normalizeH="0" baseline="0" noProof="0">
              <a:ln>
                <a:noFill/>
              </a:ln>
              <a:solidFill>
                <a:schemeClr val="bg2"/>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C5555225-DD9B-1678-E649-898401641E63}"/>
              </a:ext>
            </a:extLst>
          </p:cNvPr>
          <p:cNvSpPr txBox="1"/>
          <p:nvPr/>
        </p:nvSpPr>
        <p:spPr>
          <a:xfrm>
            <a:off x="2738523" y="4645895"/>
            <a:ext cx="2164883"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Gears</a:t>
            </a:r>
          </a:p>
        </p:txBody>
      </p:sp>
      <p:sp>
        <p:nvSpPr>
          <p:cNvPr id="2" name="TextBox 1">
            <a:extLst>
              <a:ext uri="{FF2B5EF4-FFF2-40B4-BE49-F238E27FC236}">
                <a16:creationId xmlns:a16="http://schemas.microsoft.com/office/drawing/2014/main" id="{389A3623-DBAF-E4C9-A101-8902DD5FBA83}"/>
              </a:ext>
            </a:extLst>
          </p:cNvPr>
          <p:cNvSpPr txBox="1"/>
          <p:nvPr/>
        </p:nvSpPr>
        <p:spPr>
          <a:xfrm>
            <a:off x="5257799" y="568661"/>
            <a:ext cx="1676400"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2"/>
                </a:solidFill>
                <a:effectLst/>
                <a:uLnTx/>
                <a:uFillTx/>
                <a:latin typeface="Segoe UI Semibold"/>
                <a:ea typeface="+mn-ea"/>
                <a:cs typeface="+mn-cs"/>
              </a:rPr>
              <a:t>Halo</a:t>
            </a:r>
          </a:p>
        </p:txBody>
      </p:sp>
    </p:spTree>
    <p:extLst>
      <p:ext uri="{BB962C8B-B14F-4D97-AF65-F5344CB8AC3E}">
        <p14:creationId xmlns:p14="http://schemas.microsoft.com/office/powerpoint/2010/main" val="252384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9" grpId="0"/>
      <p:bldP spid="20" grpId="0"/>
      <p:bldP spid="21" grpId="0"/>
      <p:bldP spid="22"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CE6E-05D0-2F0C-7838-18829457D258}"/>
              </a:ext>
            </a:extLst>
          </p:cNvPr>
          <p:cNvSpPr>
            <a:spLocks noGrp="1"/>
          </p:cNvSpPr>
          <p:nvPr>
            <p:ph type="title"/>
          </p:nvPr>
        </p:nvSpPr>
        <p:spPr/>
        <p:txBody>
          <a:bodyPr/>
          <a:lstStyle/>
          <a:p>
            <a:r>
              <a:rPr lang="en-US"/>
              <a:t>Orleans add distributed processing to ASP.NET Core</a:t>
            </a:r>
          </a:p>
        </p:txBody>
      </p:sp>
      <p:sp>
        <p:nvSpPr>
          <p:cNvPr id="26" name="Rectangle 25">
            <a:extLst>
              <a:ext uri="{FF2B5EF4-FFF2-40B4-BE49-F238E27FC236}">
                <a16:creationId xmlns:a16="http://schemas.microsoft.com/office/drawing/2014/main" id="{B9E202FF-48C9-34A9-F04F-F811AD5C82FC}"/>
              </a:ext>
            </a:extLst>
          </p:cNvPr>
          <p:cNvSpPr/>
          <p:nvPr/>
        </p:nvSpPr>
        <p:spPr>
          <a:xfrm>
            <a:off x="668608" y="1477136"/>
            <a:ext cx="2401910" cy="3689080"/>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27" name="Rectangle 26">
            <a:extLst>
              <a:ext uri="{FF2B5EF4-FFF2-40B4-BE49-F238E27FC236}">
                <a16:creationId xmlns:a16="http://schemas.microsoft.com/office/drawing/2014/main" id="{AAF8EEA1-A5E3-A6CB-9BE3-D925237BB677}"/>
              </a:ext>
            </a:extLst>
          </p:cNvPr>
          <p:cNvSpPr/>
          <p:nvPr/>
        </p:nvSpPr>
        <p:spPr>
          <a:xfrm>
            <a:off x="906869"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28" name="Rectangle 27">
            <a:extLst>
              <a:ext uri="{FF2B5EF4-FFF2-40B4-BE49-F238E27FC236}">
                <a16:creationId xmlns:a16="http://schemas.microsoft.com/office/drawing/2014/main" id="{1617F95F-3DEE-3E3D-CAF0-000B1120D19D}"/>
              </a:ext>
            </a:extLst>
          </p:cNvPr>
          <p:cNvSpPr/>
          <p:nvPr/>
        </p:nvSpPr>
        <p:spPr>
          <a:xfrm>
            <a:off x="906869"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29" name="Rectangle 28">
            <a:extLst>
              <a:ext uri="{FF2B5EF4-FFF2-40B4-BE49-F238E27FC236}">
                <a16:creationId xmlns:a16="http://schemas.microsoft.com/office/drawing/2014/main" id="{DCD94E39-1D65-ED1E-7EE3-4F518EF5EA57}"/>
              </a:ext>
            </a:extLst>
          </p:cNvPr>
          <p:cNvSpPr/>
          <p:nvPr/>
        </p:nvSpPr>
        <p:spPr>
          <a:xfrm>
            <a:off x="906869"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30" name="Rectangle 29">
            <a:extLst>
              <a:ext uri="{FF2B5EF4-FFF2-40B4-BE49-F238E27FC236}">
                <a16:creationId xmlns:a16="http://schemas.microsoft.com/office/drawing/2014/main" id="{B69B1691-51BA-500D-1F6F-E8570D7DDE84}"/>
              </a:ext>
            </a:extLst>
          </p:cNvPr>
          <p:cNvSpPr/>
          <p:nvPr/>
        </p:nvSpPr>
        <p:spPr>
          <a:xfrm>
            <a:off x="906869"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spTree>
    <p:extLst>
      <p:ext uri="{BB962C8B-B14F-4D97-AF65-F5344CB8AC3E}">
        <p14:creationId xmlns:p14="http://schemas.microsoft.com/office/powerpoint/2010/main" val="180269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CE6E-05D0-2F0C-7838-18829457D258}"/>
              </a:ext>
            </a:extLst>
          </p:cNvPr>
          <p:cNvSpPr>
            <a:spLocks noGrp="1"/>
          </p:cNvSpPr>
          <p:nvPr>
            <p:ph type="title"/>
          </p:nvPr>
        </p:nvSpPr>
        <p:spPr/>
        <p:txBody>
          <a:bodyPr/>
          <a:lstStyle/>
          <a:p>
            <a:r>
              <a:rPr lang="en-US"/>
              <a:t>Orleans add distributed processing to ASP.NET Core</a:t>
            </a:r>
          </a:p>
        </p:txBody>
      </p:sp>
      <p:grpSp>
        <p:nvGrpSpPr>
          <p:cNvPr id="8" name="Group 7">
            <a:extLst>
              <a:ext uri="{FF2B5EF4-FFF2-40B4-BE49-F238E27FC236}">
                <a16:creationId xmlns:a16="http://schemas.microsoft.com/office/drawing/2014/main" id="{180F99BF-7777-B430-A211-2CDFCD03429A}"/>
              </a:ext>
            </a:extLst>
          </p:cNvPr>
          <p:cNvGrpSpPr/>
          <p:nvPr/>
        </p:nvGrpSpPr>
        <p:grpSpPr>
          <a:xfrm>
            <a:off x="668608" y="1477136"/>
            <a:ext cx="2401910" cy="3689080"/>
            <a:chOff x="668608" y="1477136"/>
            <a:chExt cx="2401910" cy="3689080"/>
          </a:xfrm>
        </p:grpSpPr>
        <p:sp>
          <p:nvSpPr>
            <p:cNvPr id="26" name="Rectangle 25">
              <a:extLst>
                <a:ext uri="{FF2B5EF4-FFF2-40B4-BE49-F238E27FC236}">
                  <a16:creationId xmlns:a16="http://schemas.microsoft.com/office/drawing/2014/main" id="{B9E202FF-48C9-34A9-F04F-F811AD5C82FC}"/>
                </a:ext>
              </a:extLst>
            </p:cNvPr>
            <p:cNvSpPr/>
            <p:nvPr/>
          </p:nvSpPr>
          <p:spPr>
            <a:xfrm>
              <a:off x="668608" y="1477136"/>
              <a:ext cx="2401910" cy="3689080"/>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27" name="Rectangle 26">
              <a:extLst>
                <a:ext uri="{FF2B5EF4-FFF2-40B4-BE49-F238E27FC236}">
                  <a16:creationId xmlns:a16="http://schemas.microsoft.com/office/drawing/2014/main" id="{AAF8EEA1-A5E3-A6CB-9BE3-D925237BB677}"/>
                </a:ext>
              </a:extLst>
            </p:cNvPr>
            <p:cNvSpPr/>
            <p:nvPr/>
          </p:nvSpPr>
          <p:spPr>
            <a:xfrm>
              <a:off x="906869"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28" name="Rectangle 27">
              <a:extLst>
                <a:ext uri="{FF2B5EF4-FFF2-40B4-BE49-F238E27FC236}">
                  <a16:creationId xmlns:a16="http://schemas.microsoft.com/office/drawing/2014/main" id="{1617F95F-3DEE-3E3D-CAF0-000B1120D19D}"/>
                </a:ext>
              </a:extLst>
            </p:cNvPr>
            <p:cNvSpPr/>
            <p:nvPr/>
          </p:nvSpPr>
          <p:spPr>
            <a:xfrm>
              <a:off x="906869"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29" name="Rectangle 28">
              <a:extLst>
                <a:ext uri="{FF2B5EF4-FFF2-40B4-BE49-F238E27FC236}">
                  <a16:creationId xmlns:a16="http://schemas.microsoft.com/office/drawing/2014/main" id="{DCD94E39-1D65-ED1E-7EE3-4F518EF5EA57}"/>
                </a:ext>
              </a:extLst>
            </p:cNvPr>
            <p:cNvSpPr/>
            <p:nvPr/>
          </p:nvSpPr>
          <p:spPr>
            <a:xfrm>
              <a:off x="906869"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30" name="Rectangle 29">
              <a:extLst>
                <a:ext uri="{FF2B5EF4-FFF2-40B4-BE49-F238E27FC236}">
                  <a16:creationId xmlns:a16="http://schemas.microsoft.com/office/drawing/2014/main" id="{B69B1691-51BA-500D-1F6F-E8570D7DDE84}"/>
                </a:ext>
              </a:extLst>
            </p:cNvPr>
            <p:cNvSpPr/>
            <p:nvPr/>
          </p:nvSpPr>
          <p:spPr>
            <a:xfrm>
              <a:off x="906869"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grpSp>
      <p:grpSp>
        <p:nvGrpSpPr>
          <p:cNvPr id="9" name="Group 8">
            <a:extLst>
              <a:ext uri="{FF2B5EF4-FFF2-40B4-BE49-F238E27FC236}">
                <a16:creationId xmlns:a16="http://schemas.microsoft.com/office/drawing/2014/main" id="{89D0C8D1-327B-FD57-3DE9-BC9182420E2A}"/>
              </a:ext>
            </a:extLst>
          </p:cNvPr>
          <p:cNvGrpSpPr/>
          <p:nvPr/>
        </p:nvGrpSpPr>
        <p:grpSpPr>
          <a:xfrm>
            <a:off x="3240110" y="1477136"/>
            <a:ext cx="2401910" cy="3689080"/>
            <a:chOff x="668608" y="1477136"/>
            <a:chExt cx="2401910" cy="3689080"/>
          </a:xfrm>
        </p:grpSpPr>
        <p:sp>
          <p:nvSpPr>
            <p:cNvPr id="10" name="Rectangle 9">
              <a:extLst>
                <a:ext uri="{FF2B5EF4-FFF2-40B4-BE49-F238E27FC236}">
                  <a16:creationId xmlns:a16="http://schemas.microsoft.com/office/drawing/2014/main" id="{A78332CE-CE04-D606-3A70-77EF92A2EFF0}"/>
                </a:ext>
              </a:extLst>
            </p:cNvPr>
            <p:cNvSpPr/>
            <p:nvPr/>
          </p:nvSpPr>
          <p:spPr>
            <a:xfrm>
              <a:off x="668608" y="1477136"/>
              <a:ext cx="2401910" cy="3689080"/>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11" name="Rectangle 10">
              <a:extLst>
                <a:ext uri="{FF2B5EF4-FFF2-40B4-BE49-F238E27FC236}">
                  <a16:creationId xmlns:a16="http://schemas.microsoft.com/office/drawing/2014/main" id="{84D34F5D-B883-FB0A-3015-3B7C917EA1F7}"/>
                </a:ext>
              </a:extLst>
            </p:cNvPr>
            <p:cNvSpPr/>
            <p:nvPr/>
          </p:nvSpPr>
          <p:spPr>
            <a:xfrm>
              <a:off x="906869"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12" name="Rectangle 11">
              <a:extLst>
                <a:ext uri="{FF2B5EF4-FFF2-40B4-BE49-F238E27FC236}">
                  <a16:creationId xmlns:a16="http://schemas.microsoft.com/office/drawing/2014/main" id="{7C676758-40E0-14FA-FB84-10D39BD81F09}"/>
                </a:ext>
              </a:extLst>
            </p:cNvPr>
            <p:cNvSpPr/>
            <p:nvPr/>
          </p:nvSpPr>
          <p:spPr>
            <a:xfrm>
              <a:off x="906869"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13" name="Rectangle 12">
              <a:extLst>
                <a:ext uri="{FF2B5EF4-FFF2-40B4-BE49-F238E27FC236}">
                  <a16:creationId xmlns:a16="http://schemas.microsoft.com/office/drawing/2014/main" id="{9EDA01DA-DB59-365A-E113-F0F1ED846D85}"/>
                </a:ext>
              </a:extLst>
            </p:cNvPr>
            <p:cNvSpPr/>
            <p:nvPr/>
          </p:nvSpPr>
          <p:spPr>
            <a:xfrm>
              <a:off x="906869"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14" name="Rectangle 13">
              <a:extLst>
                <a:ext uri="{FF2B5EF4-FFF2-40B4-BE49-F238E27FC236}">
                  <a16:creationId xmlns:a16="http://schemas.microsoft.com/office/drawing/2014/main" id="{F700A069-909A-2676-64E9-82D932B72645}"/>
                </a:ext>
              </a:extLst>
            </p:cNvPr>
            <p:cNvSpPr/>
            <p:nvPr/>
          </p:nvSpPr>
          <p:spPr>
            <a:xfrm>
              <a:off x="906869"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grpSp>
      <p:grpSp>
        <p:nvGrpSpPr>
          <p:cNvPr id="15" name="Group 14">
            <a:extLst>
              <a:ext uri="{FF2B5EF4-FFF2-40B4-BE49-F238E27FC236}">
                <a16:creationId xmlns:a16="http://schemas.microsoft.com/office/drawing/2014/main" id="{43DB0AA0-75C2-0B01-8B72-07794791162E}"/>
              </a:ext>
            </a:extLst>
          </p:cNvPr>
          <p:cNvGrpSpPr/>
          <p:nvPr/>
        </p:nvGrpSpPr>
        <p:grpSpPr>
          <a:xfrm>
            <a:off x="5811612" y="1477136"/>
            <a:ext cx="2401910" cy="3689080"/>
            <a:chOff x="668608" y="1477136"/>
            <a:chExt cx="2401910" cy="3689080"/>
          </a:xfrm>
        </p:grpSpPr>
        <p:sp>
          <p:nvSpPr>
            <p:cNvPr id="16" name="Rectangle 15">
              <a:extLst>
                <a:ext uri="{FF2B5EF4-FFF2-40B4-BE49-F238E27FC236}">
                  <a16:creationId xmlns:a16="http://schemas.microsoft.com/office/drawing/2014/main" id="{A4EBEE70-7D05-2CDE-C97B-68F31820F221}"/>
                </a:ext>
              </a:extLst>
            </p:cNvPr>
            <p:cNvSpPr/>
            <p:nvPr/>
          </p:nvSpPr>
          <p:spPr>
            <a:xfrm>
              <a:off x="668608" y="1477136"/>
              <a:ext cx="2401910" cy="3689080"/>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17" name="Rectangle 16">
              <a:extLst>
                <a:ext uri="{FF2B5EF4-FFF2-40B4-BE49-F238E27FC236}">
                  <a16:creationId xmlns:a16="http://schemas.microsoft.com/office/drawing/2014/main" id="{FA2B3953-E9D2-9445-67A1-C9454B61EB24}"/>
                </a:ext>
              </a:extLst>
            </p:cNvPr>
            <p:cNvSpPr/>
            <p:nvPr/>
          </p:nvSpPr>
          <p:spPr>
            <a:xfrm>
              <a:off x="906869"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18" name="Rectangle 17">
              <a:extLst>
                <a:ext uri="{FF2B5EF4-FFF2-40B4-BE49-F238E27FC236}">
                  <a16:creationId xmlns:a16="http://schemas.microsoft.com/office/drawing/2014/main" id="{4D1A8DCF-59D8-1F4C-A6CD-FCEEBCC2EB7A}"/>
                </a:ext>
              </a:extLst>
            </p:cNvPr>
            <p:cNvSpPr/>
            <p:nvPr/>
          </p:nvSpPr>
          <p:spPr>
            <a:xfrm>
              <a:off x="906869"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19" name="Rectangle 18">
              <a:extLst>
                <a:ext uri="{FF2B5EF4-FFF2-40B4-BE49-F238E27FC236}">
                  <a16:creationId xmlns:a16="http://schemas.microsoft.com/office/drawing/2014/main" id="{14258A99-D059-82A3-099B-A69A1130D1A5}"/>
                </a:ext>
              </a:extLst>
            </p:cNvPr>
            <p:cNvSpPr/>
            <p:nvPr/>
          </p:nvSpPr>
          <p:spPr>
            <a:xfrm>
              <a:off x="906869"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20" name="Rectangle 19">
              <a:extLst>
                <a:ext uri="{FF2B5EF4-FFF2-40B4-BE49-F238E27FC236}">
                  <a16:creationId xmlns:a16="http://schemas.microsoft.com/office/drawing/2014/main" id="{E46A9540-0245-EBF6-FFF7-E139D22321C1}"/>
                </a:ext>
              </a:extLst>
            </p:cNvPr>
            <p:cNvSpPr/>
            <p:nvPr/>
          </p:nvSpPr>
          <p:spPr>
            <a:xfrm>
              <a:off x="906869"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grpSp>
      <p:grpSp>
        <p:nvGrpSpPr>
          <p:cNvPr id="21" name="Group 20">
            <a:extLst>
              <a:ext uri="{FF2B5EF4-FFF2-40B4-BE49-F238E27FC236}">
                <a16:creationId xmlns:a16="http://schemas.microsoft.com/office/drawing/2014/main" id="{A28F2206-5BD4-81BB-D049-CF7B5CC8E03E}"/>
              </a:ext>
            </a:extLst>
          </p:cNvPr>
          <p:cNvGrpSpPr/>
          <p:nvPr/>
        </p:nvGrpSpPr>
        <p:grpSpPr>
          <a:xfrm>
            <a:off x="8383114" y="1477136"/>
            <a:ext cx="2401910" cy="3689080"/>
            <a:chOff x="668608" y="1477136"/>
            <a:chExt cx="2401910" cy="3689080"/>
          </a:xfrm>
        </p:grpSpPr>
        <p:sp>
          <p:nvSpPr>
            <p:cNvPr id="22" name="Rectangle 21">
              <a:extLst>
                <a:ext uri="{FF2B5EF4-FFF2-40B4-BE49-F238E27FC236}">
                  <a16:creationId xmlns:a16="http://schemas.microsoft.com/office/drawing/2014/main" id="{F79EB86A-C6F5-846B-01D4-0E324A692437}"/>
                </a:ext>
              </a:extLst>
            </p:cNvPr>
            <p:cNvSpPr/>
            <p:nvPr/>
          </p:nvSpPr>
          <p:spPr>
            <a:xfrm>
              <a:off x="668608" y="1477136"/>
              <a:ext cx="2401910" cy="3689080"/>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23" name="Rectangle 22">
              <a:extLst>
                <a:ext uri="{FF2B5EF4-FFF2-40B4-BE49-F238E27FC236}">
                  <a16:creationId xmlns:a16="http://schemas.microsoft.com/office/drawing/2014/main" id="{8673E28D-D489-AFDC-DA1C-EB32B4126202}"/>
                </a:ext>
              </a:extLst>
            </p:cNvPr>
            <p:cNvSpPr/>
            <p:nvPr/>
          </p:nvSpPr>
          <p:spPr>
            <a:xfrm>
              <a:off x="906869"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24" name="Rectangle 23">
              <a:extLst>
                <a:ext uri="{FF2B5EF4-FFF2-40B4-BE49-F238E27FC236}">
                  <a16:creationId xmlns:a16="http://schemas.microsoft.com/office/drawing/2014/main" id="{26DA9624-D7BA-90D2-E830-18AED338B12F}"/>
                </a:ext>
              </a:extLst>
            </p:cNvPr>
            <p:cNvSpPr/>
            <p:nvPr/>
          </p:nvSpPr>
          <p:spPr>
            <a:xfrm>
              <a:off x="906869"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25" name="Rectangle 24">
              <a:extLst>
                <a:ext uri="{FF2B5EF4-FFF2-40B4-BE49-F238E27FC236}">
                  <a16:creationId xmlns:a16="http://schemas.microsoft.com/office/drawing/2014/main" id="{7C412699-B37C-A676-1CB4-880099988A93}"/>
                </a:ext>
              </a:extLst>
            </p:cNvPr>
            <p:cNvSpPr/>
            <p:nvPr/>
          </p:nvSpPr>
          <p:spPr>
            <a:xfrm>
              <a:off x="906869"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31" name="Rectangle 30">
              <a:extLst>
                <a:ext uri="{FF2B5EF4-FFF2-40B4-BE49-F238E27FC236}">
                  <a16:creationId xmlns:a16="http://schemas.microsoft.com/office/drawing/2014/main" id="{DC9DD8C6-1613-CA5B-A5F3-0734D3F9E09D}"/>
                </a:ext>
              </a:extLst>
            </p:cNvPr>
            <p:cNvSpPr/>
            <p:nvPr/>
          </p:nvSpPr>
          <p:spPr>
            <a:xfrm>
              <a:off x="906869"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grpSp>
    </p:spTree>
    <p:extLst>
      <p:ext uri="{BB962C8B-B14F-4D97-AF65-F5344CB8AC3E}">
        <p14:creationId xmlns:p14="http://schemas.microsoft.com/office/powerpoint/2010/main" val="294141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CE6E-05D0-2F0C-7838-18829457D258}"/>
              </a:ext>
            </a:extLst>
          </p:cNvPr>
          <p:cNvSpPr>
            <a:spLocks noGrp="1"/>
          </p:cNvSpPr>
          <p:nvPr>
            <p:ph type="title"/>
          </p:nvPr>
        </p:nvSpPr>
        <p:spPr/>
        <p:txBody>
          <a:bodyPr/>
          <a:lstStyle/>
          <a:p>
            <a:r>
              <a:rPr lang="en-US"/>
              <a:t>Orleans add distributed processing to ASP.NET Core</a:t>
            </a:r>
          </a:p>
        </p:txBody>
      </p:sp>
      <p:sp>
        <p:nvSpPr>
          <p:cNvPr id="26" name="Rectangle 25">
            <a:extLst>
              <a:ext uri="{FF2B5EF4-FFF2-40B4-BE49-F238E27FC236}">
                <a16:creationId xmlns:a16="http://schemas.microsoft.com/office/drawing/2014/main" id="{B9E202FF-48C9-34A9-F04F-F811AD5C82FC}"/>
              </a:ext>
            </a:extLst>
          </p:cNvPr>
          <p:cNvSpPr/>
          <p:nvPr/>
        </p:nvSpPr>
        <p:spPr>
          <a:xfrm>
            <a:off x="668608" y="1477135"/>
            <a:ext cx="2401910" cy="4571239"/>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27" name="Rectangle 26">
            <a:extLst>
              <a:ext uri="{FF2B5EF4-FFF2-40B4-BE49-F238E27FC236}">
                <a16:creationId xmlns:a16="http://schemas.microsoft.com/office/drawing/2014/main" id="{AAF8EEA1-A5E3-A6CB-9BE3-D925237BB677}"/>
              </a:ext>
            </a:extLst>
          </p:cNvPr>
          <p:cNvSpPr/>
          <p:nvPr/>
        </p:nvSpPr>
        <p:spPr>
          <a:xfrm>
            <a:off x="906869"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28" name="Rectangle 27">
            <a:extLst>
              <a:ext uri="{FF2B5EF4-FFF2-40B4-BE49-F238E27FC236}">
                <a16:creationId xmlns:a16="http://schemas.microsoft.com/office/drawing/2014/main" id="{1617F95F-3DEE-3E3D-CAF0-000B1120D19D}"/>
              </a:ext>
            </a:extLst>
          </p:cNvPr>
          <p:cNvSpPr/>
          <p:nvPr/>
        </p:nvSpPr>
        <p:spPr>
          <a:xfrm>
            <a:off x="906869"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29" name="Rectangle 28">
            <a:extLst>
              <a:ext uri="{FF2B5EF4-FFF2-40B4-BE49-F238E27FC236}">
                <a16:creationId xmlns:a16="http://schemas.microsoft.com/office/drawing/2014/main" id="{DCD94E39-1D65-ED1E-7EE3-4F518EF5EA57}"/>
              </a:ext>
            </a:extLst>
          </p:cNvPr>
          <p:cNvSpPr/>
          <p:nvPr/>
        </p:nvSpPr>
        <p:spPr>
          <a:xfrm>
            <a:off x="906869"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30" name="Rectangle 29">
            <a:extLst>
              <a:ext uri="{FF2B5EF4-FFF2-40B4-BE49-F238E27FC236}">
                <a16:creationId xmlns:a16="http://schemas.microsoft.com/office/drawing/2014/main" id="{B69B1691-51BA-500D-1F6F-E8570D7DDE84}"/>
              </a:ext>
            </a:extLst>
          </p:cNvPr>
          <p:cNvSpPr/>
          <p:nvPr/>
        </p:nvSpPr>
        <p:spPr>
          <a:xfrm>
            <a:off x="906869"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sp>
        <p:nvSpPr>
          <p:cNvPr id="10" name="Rectangle 9">
            <a:extLst>
              <a:ext uri="{FF2B5EF4-FFF2-40B4-BE49-F238E27FC236}">
                <a16:creationId xmlns:a16="http://schemas.microsoft.com/office/drawing/2014/main" id="{A78332CE-CE04-D606-3A70-77EF92A2EFF0}"/>
              </a:ext>
            </a:extLst>
          </p:cNvPr>
          <p:cNvSpPr/>
          <p:nvPr/>
        </p:nvSpPr>
        <p:spPr>
          <a:xfrm>
            <a:off x="3240110" y="1477135"/>
            <a:ext cx="2401910" cy="4571239"/>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11" name="Rectangle 10">
            <a:extLst>
              <a:ext uri="{FF2B5EF4-FFF2-40B4-BE49-F238E27FC236}">
                <a16:creationId xmlns:a16="http://schemas.microsoft.com/office/drawing/2014/main" id="{84D34F5D-B883-FB0A-3015-3B7C917EA1F7}"/>
              </a:ext>
            </a:extLst>
          </p:cNvPr>
          <p:cNvSpPr/>
          <p:nvPr/>
        </p:nvSpPr>
        <p:spPr>
          <a:xfrm>
            <a:off x="3478371"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12" name="Rectangle 11">
            <a:extLst>
              <a:ext uri="{FF2B5EF4-FFF2-40B4-BE49-F238E27FC236}">
                <a16:creationId xmlns:a16="http://schemas.microsoft.com/office/drawing/2014/main" id="{7C676758-40E0-14FA-FB84-10D39BD81F09}"/>
              </a:ext>
            </a:extLst>
          </p:cNvPr>
          <p:cNvSpPr/>
          <p:nvPr/>
        </p:nvSpPr>
        <p:spPr>
          <a:xfrm>
            <a:off x="3478371"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13" name="Rectangle 12">
            <a:extLst>
              <a:ext uri="{FF2B5EF4-FFF2-40B4-BE49-F238E27FC236}">
                <a16:creationId xmlns:a16="http://schemas.microsoft.com/office/drawing/2014/main" id="{9EDA01DA-DB59-365A-E113-F0F1ED846D85}"/>
              </a:ext>
            </a:extLst>
          </p:cNvPr>
          <p:cNvSpPr/>
          <p:nvPr/>
        </p:nvSpPr>
        <p:spPr>
          <a:xfrm>
            <a:off x="3478371"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14" name="Rectangle 13">
            <a:extLst>
              <a:ext uri="{FF2B5EF4-FFF2-40B4-BE49-F238E27FC236}">
                <a16:creationId xmlns:a16="http://schemas.microsoft.com/office/drawing/2014/main" id="{F700A069-909A-2676-64E9-82D932B72645}"/>
              </a:ext>
            </a:extLst>
          </p:cNvPr>
          <p:cNvSpPr/>
          <p:nvPr/>
        </p:nvSpPr>
        <p:spPr>
          <a:xfrm>
            <a:off x="3478371"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sp>
        <p:nvSpPr>
          <p:cNvPr id="16" name="Rectangle 15">
            <a:extLst>
              <a:ext uri="{FF2B5EF4-FFF2-40B4-BE49-F238E27FC236}">
                <a16:creationId xmlns:a16="http://schemas.microsoft.com/office/drawing/2014/main" id="{A4EBEE70-7D05-2CDE-C97B-68F31820F221}"/>
              </a:ext>
            </a:extLst>
          </p:cNvPr>
          <p:cNvSpPr/>
          <p:nvPr/>
        </p:nvSpPr>
        <p:spPr>
          <a:xfrm>
            <a:off x="5811612" y="1477135"/>
            <a:ext cx="2401910" cy="4571239"/>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17" name="Rectangle 16">
            <a:extLst>
              <a:ext uri="{FF2B5EF4-FFF2-40B4-BE49-F238E27FC236}">
                <a16:creationId xmlns:a16="http://schemas.microsoft.com/office/drawing/2014/main" id="{FA2B3953-E9D2-9445-67A1-C9454B61EB24}"/>
              </a:ext>
            </a:extLst>
          </p:cNvPr>
          <p:cNvSpPr/>
          <p:nvPr/>
        </p:nvSpPr>
        <p:spPr>
          <a:xfrm>
            <a:off x="6049873"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18" name="Rectangle 17">
            <a:extLst>
              <a:ext uri="{FF2B5EF4-FFF2-40B4-BE49-F238E27FC236}">
                <a16:creationId xmlns:a16="http://schemas.microsoft.com/office/drawing/2014/main" id="{4D1A8DCF-59D8-1F4C-A6CD-FCEEBCC2EB7A}"/>
              </a:ext>
            </a:extLst>
          </p:cNvPr>
          <p:cNvSpPr/>
          <p:nvPr/>
        </p:nvSpPr>
        <p:spPr>
          <a:xfrm>
            <a:off x="6049873"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19" name="Rectangle 18">
            <a:extLst>
              <a:ext uri="{FF2B5EF4-FFF2-40B4-BE49-F238E27FC236}">
                <a16:creationId xmlns:a16="http://schemas.microsoft.com/office/drawing/2014/main" id="{14258A99-D059-82A3-099B-A69A1130D1A5}"/>
              </a:ext>
            </a:extLst>
          </p:cNvPr>
          <p:cNvSpPr/>
          <p:nvPr/>
        </p:nvSpPr>
        <p:spPr>
          <a:xfrm>
            <a:off x="6049873"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20" name="Rectangle 19">
            <a:extLst>
              <a:ext uri="{FF2B5EF4-FFF2-40B4-BE49-F238E27FC236}">
                <a16:creationId xmlns:a16="http://schemas.microsoft.com/office/drawing/2014/main" id="{E46A9540-0245-EBF6-FFF7-E139D22321C1}"/>
              </a:ext>
            </a:extLst>
          </p:cNvPr>
          <p:cNvSpPr/>
          <p:nvPr/>
        </p:nvSpPr>
        <p:spPr>
          <a:xfrm>
            <a:off x="6049873"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sp>
        <p:nvSpPr>
          <p:cNvPr id="22" name="Rectangle 21">
            <a:extLst>
              <a:ext uri="{FF2B5EF4-FFF2-40B4-BE49-F238E27FC236}">
                <a16:creationId xmlns:a16="http://schemas.microsoft.com/office/drawing/2014/main" id="{F79EB86A-C6F5-846B-01D4-0E324A692437}"/>
              </a:ext>
            </a:extLst>
          </p:cNvPr>
          <p:cNvSpPr/>
          <p:nvPr/>
        </p:nvSpPr>
        <p:spPr>
          <a:xfrm>
            <a:off x="8383114" y="1477135"/>
            <a:ext cx="2401910" cy="4571239"/>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23" name="Rectangle 22">
            <a:extLst>
              <a:ext uri="{FF2B5EF4-FFF2-40B4-BE49-F238E27FC236}">
                <a16:creationId xmlns:a16="http://schemas.microsoft.com/office/drawing/2014/main" id="{8673E28D-D489-AFDC-DA1C-EB32B4126202}"/>
              </a:ext>
            </a:extLst>
          </p:cNvPr>
          <p:cNvSpPr/>
          <p:nvPr/>
        </p:nvSpPr>
        <p:spPr>
          <a:xfrm>
            <a:off x="8621375"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24" name="Rectangle 23">
            <a:extLst>
              <a:ext uri="{FF2B5EF4-FFF2-40B4-BE49-F238E27FC236}">
                <a16:creationId xmlns:a16="http://schemas.microsoft.com/office/drawing/2014/main" id="{26DA9624-D7BA-90D2-E830-18AED338B12F}"/>
              </a:ext>
            </a:extLst>
          </p:cNvPr>
          <p:cNvSpPr/>
          <p:nvPr/>
        </p:nvSpPr>
        <p:spPr>
          <a:xfrm>
            <a:off x="8621375"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25" name="Rectangle 24">
            <a:extLst>
              <a:ext uri="{FF2B5EF4-FFF2-40B4-BE49-F238E27FC236}">
                <a16:creationId xmlns:a16="http://schemas.microsoft.com/office/drawing/2014/main" id="{7C412699-B37C-A676-1CB4-880099988A93}"/>
              </a:ext>
            </a:extLst>
          </p:cNvPr>
          <p:cNvSpPr/>
          <p:nvPr/>
        </p:nvSpPr>
        <p:spPr>
          <a:xfrm>
            <a:off x="8621375"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31" name="Rectangle 30">
            <a:extLst>
              <a:ext uri="{FF2B5EF4-FFF2-40B4-BE49-F238E27FC236}">
                <a16:creationId xmlns:a16="http://schemas.microsoft.com/office/drawing/2014/main" id="{DC9DD8C6-1613-CA5B-A5F3-0734D3F9E09D}"/>
              </a:ext>
            </a:extLst>
          </p:cNvPr>
          <p:cNvSpPr/>
          <p:nvPr/>
        </p:nvSpPr>
        <p:spPr>
          <a:xfrm>
            <a:off x="8621375"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sp>
        <p:nvSpPr>
          <p:cNvPr id="3" name="Rectangle 2">
            <a:extLst>
              <a:ext uri="{FF2B5EF4-FFF2-40B4-BE49-F238E27FC236}">
                <a16:creationId xmlns:a16="http://schemas.microsoft.com/office/drawing/2014/main" id="{3E5F4FC9-F471-1EEA-5C3B-D24905F3CD74}"/>
              </a:ext>
            </a:extLst>
          </p:cNvPr>
          <p:cNvSpPr/>
          <p:nvPr/>
        </p:nvSpPr>
        <p:spPr>
          <a:xfrm>
            <a:off x="906869" y="4838061"/>
            <a:ext cx="9633458" cy="656310"/>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t>Grains</a:t>
            </a:r>
          </a:p>
        </p:txBody>
      </p:sp>
      <p:grpSp>
        <p:nvGrpSpPr>
          <p:cNvPr id="43" name="Group 42">
            <a:extLst>
              <a:ext uri="{FF2B5EF4-FFF2-40B4-BE49-F238E27FC236}">
                <a16:creationId xmlns:a16="http://schemas.microsoft.com/office/drawing/2014/main" id="{12163113-46BE-EC68-33D0-C220B474B4AB}"/>
              </a:ext>
            </a:extLst>
          </p:cNvPr>
          <p:cNvGrpSpPr/>
          <p:nvPr/>
        </p:nvGrpSpPr>
        <p:grpSpPr>
          <a:xfrm>
            <a:off x="4078239" y="4987338"/>
            <a:ext cx="387005" cy="387006"/>
            <a:chOff x="4179295" y="3183652"/>
            <a:chExt cx="392110" cy="392110"/>
          </a:xfrm>
          <a:solidFill>
            <a:srgbClr val="A67AF4"/>
          </a:solidFill>
          <a:effectLst>
            <a:outerShdw blurRad="50800" dist="38100" dir="2700000" algn="tl" rotWithShape="0">
              <a:prstClr val="black">
                <a:alpha val="40000"/>
              </a:prstClr>
            </a:outerShdw>
          </a:effectLst>
        </p:grpSpPr>
        <p:sp>
          <p:nvSpPr>
            <p:cNvPr id="44" name="Freeform 15">
              <a:extLst>
                <a:ext uri="{FF2B5EF4-FFF2-40B4-BE49-F238E27FC236}">
                  <a16:creationId xmlns:a16="http://schemas.microsoft.com/office/drawing/2014/main" id="{B633EABC-D81B-9D64-5491-389E25C2BD0D}"/>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45" name="Donut 485">
              <a:extLst>
                <a:ext uri="{FF2B5EF4-FFF2-40B4-BE49-F238E27FC236}">
                  <a16:creationId xmlns:a16="http://schemas.microsoft.com/office/drawing/2014/main" id="{E0B438AD-ADDC-F9E1-0BC4-98E64BCED8A4}"/>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46" name="Freeform 14">
            <a:extLst>
              <a:ext uri="{FF2B5EF4-FFF2-40B4-BE49-F238E27FC236}">
                <a16:creationId xmlns:a16="http://schemas.microsoft.com/office/drawing/2014/main" id="{23D7CA33-8E73-9B1A-0EFE-36873723D56A}"/>
              </a:ext>
            </a:extLst>
          </p:cNvPr>
          <p:cNvSpPr>
            <a:spLocks noEditPoints="1"/>
          </p:cNvSpPr>
          <p:nvPr/>
        </p:nvSpPr>
        <p:spPr bwMode="black">
          <a:xfrm>
            <a:off x="1591799" y="4903729"/>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A67AF4"/>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grpSp>
        <p:nvGrpSpPr>
          <p:cNvPr id="47" name="Group 46">
            <a:extLst>
              <a:ext uri="{FF2B5EF4-FFF2-40B4-BE49-F238E27FC236}">
                <a16:creationId xmlns:a16="http://schemas.microsoft.com/office/drawing/2014/main" id="{2F6DAD32-1479-9F22-E769-18A60D073EFA}"/>
              </a:ext>
            </a:extLst>
          </p:cNvPr>
          <p:cNvGrpSpPr/>
          <p:nvPr/>
        </p:nvGrpSpPr>
        <p:grpSpPr>
          <a:xfrm>
            <a:off x="7585658" y="4950219"/>
            <a:ext cx="387005" cy="387006"/>
            <a:chOff x="4179295" y="3183652"/>
            <a:chExt cx="392110" cy="392110"/>
          </a:xfrm>
          <a:solidFill>
            <a:schemeClr val="tx2">
              <a:lumMod val="10000"/>
              <a:lumOff val="90000"/>
            </a:schemeClr>
          </a:solidFill>
          <a:effectLst>
            <a:outerShdw blurRad="50800" dist="38100" dir="2700000" algn="tl" rotWithShape="0">
              <a:prstClr val="black">
                <a:alpha val="40000"/>
              </a:prstClr>
            </a:outerShdw>
          </a:effectLst>
        </p:grpSpPr>
        <p:sp>
          <p:nvSpPr>
            <p:cNvPr id="48" name="Freeform 15">
              <a:extLst>
                <a:ext uri="{FF2B5EF4-FFF2-40B4-BE49-F238E27FC236}">
                  <a16:creationId xmlns:a16="http://schemas.microsoft.com/office/drawing/2014/main" id="{3238C411-46B9-40F1-787E-15BAB2927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49" name="Donut 485">
              <a:extLst>
                <a:ext uri="{FF2B5EF4-FFF2-40B4-BE49-F238E27FC236}">
                  <a16:creationId xmlns:a16="http://schemas.microsoft.com/office/drawing/2014/main" id="{C9A12797-9176-AF33-F866-3FFF4947BC60}"/>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50" name="Freeform 14">
            <a:extLst>
              <a:ext uri="{FF2B5EF4-FFF2-40B4-BE49-F238E27FC236}">
                <a16:creationId xmlns:a16="http://schemas.microsoft.com/office/drawing/2014/main" id="{CF0DCA3C-61B3-2732-283B-FCBC4F814618}"/>
              </a:ext>
            </a:extLst>
          </p:cNvPr>
          <p:cNvSpPr>
            <a:spLocks noEditPoints="1"/>
          </p:cNvSpPr>
          <p:nvPr/>
        </p:nvSpPr>
        <p:spPr bwMode="black">
          <a:xfrm>
            <a:off x="3604224" y="4903050"/>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2">
              <a:lumMod val="10000"/>
              <a:lumOff val="90000"/>
            </a:schemeClr>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51" name="Freeform 14">
            <a:extLst>
              <a:ext uri="{FF2B5EF4-FFF2-40B4-BE49-F238E27FC236}">
                <a16:creationId xmlns:a16="http://schemas.microsoft.com/office/drawing/2014/main" id="{5E477253-513C-F1A7-F3DD-BC7B823C0542}"/>
              </a:ext>
            </a:extLst>
          </p:cNvPr>
          <p:cNvSpPr>
            <a:spLocks noEditPoints="1"/>
          </p:cNvSpPr>
          <p:nvPr/>
        </p:nvSpPr>
        <p:spPr bwMode="black">
          <a:xfrm>
            <a:off x="4549225" y="4899949"/>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A67AF4"/>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52" name="Freeform 14">
            <a:extLst>
              <a:ext uri="{FF2B5EF4-FFF2-40B4-BE49-F238E27FC236}">
                <a16:creationId xmlns:a16="http://schemas.microsoft.com/office/drawing/2014/main" id="{3E1B7373-6BA7-2A74-1A3E-6C2E48F13B04}"/>
              </a:ext>
            </a:extLst>
          </p:cNvPr>
          <p:cNvSpPr>
            <a:spLocks noEditPoints="1"/>
          </p:cNvSpPr>
          <p:nvPr/>
        </p:nvSpPr>
        <p:spPr bwMode="black">
          <a:xfrm>
            <a:off x="8843120" y="4932395"/>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A67AF4"/>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53" name="Freeform 14">
            <a:extLst>
              <a:ext uri="{FF2B5EF4-FFF2-40B4-BE49-F238E27FC236}">
                <a16:creationId xmlns:a16="http://schemas.microsoft.com/office/drawing/2014/main" id="{55857865-8284-CF2C-F013-1EF06F6B01D6}"/>
              </a:ext>
            </a:extLst>
          </p:cNvPr>
          <p:cNvSpPr>
            <a:spLocks noEditPoints="1"/>
          </p:cNvSpPr>
          <p:nvPr/>
        </p:nvSpPr>
        <p:spPr bwMode="black">
          <a:xfrm>
            <a:off x="6105799" y="4946064"/>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1566BF"/>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grpSp>
        <p:nvGrpSpPr>
          <p:cNvPr id="54" name="Group 53">
            <a:extLst>
              <a:ext uri="{FF2B5EF4-FFF2-40B4-BE49-F238E27FC236}">
                <a16:creationId xmlns:a16="http://schemas.microsoft.com/office/drawing/2014/main" id="{53396380-E984-0F5D-163E-4B1F19BF800A}"/>
              </a:ext>
            </a:extLst>
          </p:cNvPr>
          <p:cNvGrpSpPr/>
          <p:nvPr/>
        </p:nvGrpSpPr>
        <p:grpSpPr>
          <a:xfrm>
            <a:off x="9322577" y="5030353"/>
            <a:ext cx="387005" cy="387006"/>
            <a:chOff x="4179295" y="3183652"/>
            <a:chExt cx="392110" cy="392110"/>
          </a:xfrm>
          <a:solidFill>
            <a:schemeClr val="tx2">
              <a:lumMod val="10000"/>
              <a:lumOff val="90000"/>
            </a:schemeClr>
          </a:solidFill>
          <a:effectLst>
            <a:outerShdw blurRad="50800" dist="38100" dir="2700000" algn="tl" rotWithShape="0">
              <a:prstClr val="black">
                <a:alpha val="40000"/>
              </a:prstClr>
            </a:outerShdw>
          </a:effectLst>
        </p:grpSpPr>
        <p:sp>
          <p:nvSpPr>
            <p:cNvPr id="55" name="Freeform 15">
              <a:extLst>
                <a:ext uri="{FF2B5EF4-FFF2-40B4-BE49-F238E27FC236}">
                  <a16:creationId xmlns:a16="http://schemas.microsoft.com/office/drawing/2014/main" id="{D6212B3B-6F5D-EDBA-0842-65A886C3F21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56" name="Donut 485">
              <a:extLst>
                <a:ext uri="{FF2B5EF4-FFF2-40B4-BE49-F238E27FC236}">
                  <a16:creationId xmlns:a16="http://schemas.microsoft.com/office/drawing/2014/main" id="{EADC9A72-1D8F-F2C8-99DB-865E77C91FF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57" name="Freeform 14">
            <a:extLst>
              <a:ext uri="{FF2B5EF4-FFF2-40B4-BE49-F238E27FC236}">
                <a16:creationId xmlns:a16="http://schemas.microsoft.com/office/drawing/2014/main" id="{654EA8DF-E463-899E-3FCA-2ECB860DAF22}"/>
              </a:ext>
            </a:extLst>
          </p:cNvPr>
          <p:cNvSpPr>
            <a:spLocks noEditPoints="1"/>
          </p:cNvSpPr>
          <p:nvPr/>
        </p:nvSpPr>
        <p:spPr bwMode="black">
          <a:xfrm>
            <a:off x="9799684" y="4946064"/>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1566BF"/>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58" name="Freeform 14">
            <a:extLst>
              <a:ext uri="{FF2B5EF4-FFF2-40B4-BE49-F238E27FC236}">
                <a16:creationId xmlns:a16="http://schemas.microsoft.com/office/drawing/2014/main" id="{9CDB00C0-5708-3DFA-0B16-24CF84642A25}"/>
              </a:ext>
            </a:extLst>
          </p:cNvPr>
          <p:cNvSpPr>
            <a:spLocks noEditPoints="1"/>
          </p:cNvSpPr>
          <p:nvPr/>
        </p:nvSpPr>
        <p:spPr bwMode="black">
          <a:xfrm>
            <a:off x="2049351" y="5019889"/>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1566BF"/>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grpSp>
        <p:nvGrpSpPr>
          <p:cNvPr id="59" name="Group 58">
            <a:extLst>
              <a:ext uri="{FF2B5EF4-FFF2-40B4-BE49-F238E27FC236}">
                <a16:creationId xmlns:a16="http://schemas.microsoft.com/office/drawing/2014/main" id="{8FF45A8F-BFAE-17C0-D2A0-D60F3A85E2BC}"/>
              </a:ext>
            </a:extLst>
          </p:cNvPr>
          <p:cNvGrpSpPr/>
          <p:nvPr/>
        </p:nvGrpSpPr>
        <p:grpSpPr>
          <a:xfrm>
            <a:off x="1159351" y="4997442"/>
            <a:ext cx="387005" cy="387006"/>
            <a:chOff x="4179295" y="3183652"/>
            <a:chExt cx="392110" cy="392110"/>
          </a:xfrm>
          <a:solidFill>
            <a:schemeClr val="tx2">
              <a:lumMod val="10000"/>
              <a:lumOff val="90000"/>
            </a:schemeClr>
          </a:solidFill>
          <a:effectLst>
            <a:outerShdw blurRad="50800" dist="38100" dir="2700000" algn="tl" rotWithShape="0">
              <a:prstClr val="black">
                <a:alpha val="40000"/>
              </a:prstClr>
            </a:outerShdw>
          </a:effectLst>
        </p:grpSpPr>
        <p:sp>
          <p:nvSpPr>
            <p:cNvPr id="60" name="Freeform 15">
              <a:extLst>
                <a:ext uri="{FF2B5EF4-FFF2-40B4-BE49-F238E27FC236}">
                  <a16:creationId xmlns:a16="http://schemas.microsoft.com/office/drawing/2014/main" id="{552603EC-FFE3-899D-2520-ED30E70E034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61" name="Donut 485">
              <a:extLst>
                <a:ext uri="{FF2B5EF4-FFF2-40B4-BE49-F238E27FC236}">
                  <a16:creationId xmlns:a16="http://schemas.microsoft.com/office/drawing/2014/main" id="{EC646562-8FDD-C032-FBB9-834296A236DD}"/>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149128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CE6E-05D0-2F0C-7838-18829457D258}"/>
              </a:ext>
            </a:extLst>
          </p:cNvPr>
          <p:cNvSpPr>
            <a:spLocks noGrp="1"/>
          </p:cNvSpPr>
          <p:nvPr>
            <p:ph type="title"/>
          </p:nvPr>
        </p:nvSpPr>
        <p:spPr/>
        <p:txBody>
          <a:bodyPr/>
          <a:lstStyle/>
          <a:p>
            <a:r>
              <a:rPr lang="en-US"/>
              <a:t>Orleans add distributed processing to ASP.NET Core</a:t>
            </a:r>
          </a:p>
        </p:txBody>
      </p:sp>
      <p:sp>
        <p:nvSpPr>
          <p:cNvPr id="26" name="Rectangle 25">
            <a:extLst>
              <a:ext uri="{FF2B5EF4-FFF2-40B4-BE49-F238E27FC236}">
                <a16:creationId xmlns:a16="http://schemas.microsoft.com/office/drawing/2014/main" id="{B9E202FF-48C9-34A9-F04F-F811AD5C82FC}"/>
              </a:ext>
            </a:extLst>
          </p:cNvPr>
          <p:cNvSpPr/>
          <p:nvPr/>
        </p:nvSpPr>
        <p:spPr>
          <a:xfrm>
            <a:off x="668608" y="1477135"/>
            <a:ext cx="2401910" cy="4571239"/>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27" name="Rectangle 26">
            <a:extLst>
              <a:ext uri="{FF2B5EF4-FFF2-40B4-BE49-F238E27FC236}">
                <a16:creationId xmlns:a16="http://schemas.microsoft.com/office/drawing/2014/main" id="{AAF8EEA1-A5E3-A6CB-9BE3-D925237BB677}"/>
              </a:ext>
            </a:extLst>
          </p:cNvPr>
          <p:cNvSpPr/>
          <p:nvPr/>
        </p:nvSpPr>
        <p:spPr>
          <a:xfrm>
            <a:off x="906869"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28" name="Rectangle 27">
            <a:extLst>
              <a:ext uri="{FF2B5EF4-FFF2-40B4-BE49-F238E27FC236}">
                <a16:creationId xmlns:a16="http://schemas.microsoft.com/office/drawing/2014/main" id="{1617F95F-3DEE-3E3D-CAF0-000B1120D19D}"/>
              </a:ext>
            </a:extLst>
          </p:cNvPr>
          <p:cNvSpPr/>
          <p:nvPr/>
        </p:nvSpPr>
        <p:spPr>
          <a:xfrm>
            <a:off x="906869"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29" name="Rectangle 28">
            <a:extLst>
              <a:ext uri="{FF2B5EF4-FFF2-40B4-BE49-F238E27FC236}">
                <a16:creationId xmlns:a16="http://schemas.microsoft.com/office/drawing/2014/main" id="{DCD94E39-1D65-ED1E-7EE3-4F518EF5EA57}"/>
              </a:ext>
            </a:extLst>
          </p:cNvPr>
          <p:cNvSpPr/>
          <p:nvPr/>
        </p:nvSpPr>
        <p:spPr>
          <a:xfrm>
            <a:off x="906869"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30" name="Rectangle 29">
            <a:extLst>
              <a:ext uri="{FF2B5EF4-FFF2-40B4-BE49-F238E27FC236}">
                <a16:creationId xmlns:a16="http://schemas.microsoft.com/office/drawing/2014/main" id="{B69B1691-51BA-500D-1F6F-E8570D7DDE84}"/>
              </a:ext>
            </a:extLst>
          </p:cNvPr>
          <p:cNvSpPr/>
          <p:nvPr/>
        </p:nvSpPr>
        <p:spPr>
          <a:xfrm>
            <a:off x="906869"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sp>
        <p:nvSpPr>
          <p:cNvPr id="10" name="Rectangle 9">
            <a:extLst>
              <a:ext uri="{FF2B5EF4-FFF2-40B4-BE49-F238E27FC236}">
                <a16:creationId xmlns:a16="http://schemas.microsoft.com/office/drawing/2014/main" id="{A78332CE-CE04-D606-3A70-77EF92A2EFF0}"/>
              </a:ext>
            </a:extLst>
          </p:cNvPr>
          <p:cNvSpPr/>
          <p:nvPr/>
        </p:nvSpPr>
        <p:spPr>
          <a:xfrm>
            <a:off x="3240110" y="1477135"/>
            <a:ext cx="2401910" cy="4571239"/>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11" name="Rectangle 10">
            <a:extLst>
              <a:ext uri="{FF2B5EF4-FFF2-40B4-BE49-F238E27FC236}">
                <a16:creationId xmlns:a16="http://schemas.microsoft.com/office/drawing/2014/main" id="{84D34F5D-B883-FB0A-3015-3B7C917EA1F7}"/>
              </a:ext>
            </a:extLst>
          </p:cNvPr>
          <p:cNvSpPr/>
          <p:nvPr/>
        </p:nvSpPr>
        <p:spPr>
          <a:xfrm>
            <a:off x="3478371"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12" name="Rectangle 11">
            <a:extLst>
              <a:ext uri="{FF2B5EF4-FFF2-40B4-BE49-F238E27FC236}">
                <a16:creationId xmlns:a16="http://schemas.microsoft.com/office/drawing/2014/main" id="{7C676758-40E0-14FA-FB84-10D39BD81F09}"/>
              </a:ext>
            </a:extLst>
          </p:cNvPr>
          <p:cNvSpPr/>
          <p:nvPr/>
        </p:nvSpPr>
        <p:spPr>
          <a:xfrm>
            <a:off x="3478371"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13" name="Rectangle 12">
            <a:extLst>
              <a:ext uri="{FF2B5EF4-FFF2-40B4-BE49-F238E27FC236}">
                <a16:creationId xmlns:a16="http://schemas.microsoft.com/office/drawing/2014/main" id="{9EDA01DA-DB59-365A-E113-F0F1ED846D85}"/>
              </a:ext>
            </a:extLst>
          </p:cNvPr>
          <p:cNvSpPr/>
          <p:nvPr/>
        </p:nvSpPr>
        <p:spPr>
          <a:xfrm>
            <a:off x="3478371"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14" name="Rectangle 13">
            <a:extLst>
              <a:ext uri="{FF2B5EF4-FFF2-40B4-BE49-F238E27FC236}">
                <a16:creationId xmlns:a16="http://schemas.microsoft.com/office/drawing/2014/main" id="{F700A069-909A-2676-64E9-82D932B72645}"/>
              </a:ext>
            </a:extLst>
          </p:cNvPr>
          <p:cNvSpPr/>
          <p:nvPr/>
        </p:nvSpPr>
        <p:spPr>
          <a:xfrm>
            <a:off x="3478371"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sp>
        <p:nvSpPr>
          <p:cNvPr id="16" name="Rectangle 15">
            <a:extLst>
              <a:ext uri="{FF2B5EF4-FFF2-40B4-BE49-F238E27FC236}">
                <a16:creationId xmlns:a16="http://schemas.microsoft.com/office/drawing/2014/main" id="{A4EBEE70-7D05-2CDE-C97B-68F31820F221}"/>
              </a:ext>
            </a:extLst>
          </p:cNvPr>
          <p:cNvSpPr/>
          <p:nvPr/>
        </p:nvSpPr>
        <p:spPr>
          <a:xfrm>
            <a:off x="5811612" y="1477135"/>
            <a:ext cx="2401910" cy="4571239"/>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17" name="Rectangle 16">
            <a:extLst>
              <a:ext uri="{FF2B5EF4-FFF2-40B4-BE49-F238E27FC236}">
                <a16:creationId xmlns:a16="http://schemas.microsoft.com/office/drawing/2014/main" id="{FA2B3953-E9D2-9445-67A1-C9454B61EB24}"/>
              </a:ext>
            </a:extLst>
          </p:cNvPr>
          <p:cNvSpPr/>
          <p:nvPr/>
        </p:nvSpPr>
        <p:spPr>
          <a:xfrm>
            <a:off x="6049873"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18" name="Rectangle 17">
            <a:extLst>
              <a:ext uri="{FF2B5EF4-FFF2-40B4-BE49-F238E27FC236}">
                <a16:creationId xmlns:a16="http://schemas.microsoft.com/office/drawing/2014/main" id="{4D1A8DCF-59D8-1F4C-A6CD-FCEEBCC2EB7A}"/>
              </a:ext>
            </a:extLst>
          </p:cNvPr>
          <p:cNvSpPr/>
          <p:nvPr/>
        </p:nvSpPr>
        <p:spPr>
          <a:xfrm>
            <a:off x="6049873"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19" name="Rectangle 18">
            <a:extLst>
              <a:ext uri="{FF2B5EF4-FFF2-40B4-BE49-F238E27FC236}">
                <a16:creationId xmlns:a16="http://schemas.microsoft.com/office/drawing/2014/main" id="{14258A99-D059-82A3-099B-A69A1130D1A5}"/>
              </a:ext>
            </a:extLst>
          </p:cNvPr>
          <p:cNvSpPr/>
          <p:nvPr/>
        </p:nvSpPr>
        <p:spPr>
          <a:xfrm>
            <a:off x="6049873"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20" name="Rectangle 19">
            <a:extLst>
              <a:ext uri="{FF2B5EF4-FFF2-40B4-BE49-F238E27FC236}">
                <a16:creationId xmlns:a16="http://schemas.microsoft.com/office/drawing/2014/main" id="{E46A9540-0245-EBF6-FFF7-E139D22321C1}"/>
              </a:ext>
            </a:extLst>
          </p:cNvPr>
          <p:cNvSpPr/>
          <p:nvPr/>
        </p:nvSpPr>
        <p:spPr>
          <a:xfrm>
            <a:off x="6049873"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sp>
        <p:nvSpPr>
          <p:cNvPr id="22" name="Rectangle 21">
            <a:extLst>
              <a:ext uri="{FF2B5EF4-FFF2-40B4-BE49-F238E27FC236}">
                <a16:creationId xmlns:a16="http://schemas.microsoft.com/office/drawing/2014/main" id="{F79EB86A-C6F5-846B-01D4-0E324A692437}"/>
              </a:ext>
            </a:extLst>
          </p:cNvPr>
          <p:cNvSpPr/>
          <p:nvPr/>
        </p:nvSpPr>
        <p:spPr>
          <a:xfrm>
            <a:off x="8383114" y="1477135"/>
            <a:ext cx="2401910" cy="4571239"/>
          </a:xfrm>
          <a:prstGeom prst="rect">
            <a:avLst/>
          </a:prstGeom>
          <a:solidFill>
            <a:srgbClr val="79848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ASP.NET Core Host</a:t>
            </a:r>
          </a:p>
        </p:txBody>
      </p:sp>
      <p:sp>
        <p:nvSpPr>
          <p:cNvPr id="23" name="Rectangle 22">
            <a:extLst>
              <a:ext uri="{FF2B5EF4-FFF2-40B4-BE49-F238E27FC236}">
                <a16:creationId xmlns:a16="http://schemas.microsoft.com/office/drawing/2014/main" id="{8673E28D-D489-AFDC-DA1C-EB32B4126202}"/>
              </a:ext>
            </a:extLst>
          </p:cNvPr>
          <p:cNvSpPr/>
          <p:nvPr/>
        </p:nvSpPr>
        <p:spPr>
          <a:xfrm>
            <a:off x="8621375" y="1691784"/>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MVC Controllers</a:t>
            </a:r>
          </a:p>
        </p:txBody>
      </p:sp>
      <p:sp>
        <p:nvSpPr>
          <p:cNvPr id="24" name="Rectangle 23">
            <a:extLst>
              <a:ext uri="{FF2B5EF4-FFF2-40B4-BE49-F238E27FC236}">
                <a16:creationId xmlns:a16="http://schemas.microsoft.com/office/drawing/2014/main" id="{26DA9624-D7BA-90D2-E830-18AED338B12F}"/>
              </a:ext>
            </a:extLst>
          </p:cNvPr>
          <p:cNvSpPr/>
          <p:nvPr/>
        </p:nvSpPr>
        <p:spPr>
          <a:xfrm>
            <a:off x="8621375" y="2455931"/>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Minimal Endpoints</a:t>
            </a:r>
          </a:p>
        </p:txBody>
      </p:sp>
      <p:sp>
        <p:nvSpPr>
          <p:cNvPr id="25" name="Rectangle 24">
            <a:extLst>
              <a:ext uri="{FF2B5EF4-FFF2-40B4-BE49-F238E27FC236}">
                <a16:creationId xmlns:a16="http://schemas.microsoft.com/office/drawing/2014/main" id="{7C412699-B37C-A676-1CB4-880099988A93}"/>
              </a:ext>
            </a:extLst>
          </p:cNvPr>
          <p:cNvSpPr/>
          <p:nvPr/>
        </p:nvSpPr>
        <p:spPr>
          <a:xfrm>
            <a:off x="8621375" y="4002980"/>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Worker Services</a:t>
            </a:r>
          </a:p>
        </p:txBody>
      </p:sp>
      <p:sp>
        <p:nvSpPr>
          <p:cNvPr id="31" name="Rectangle 30">
            <a:extLst>
              <a:ext uri="{FF2B5EF4-FFF2-40B4-BE49-F238E27FC236}">
                <a16:creationId xmlns:a16="http://schemas.microsoft.com/office/drawing/2014/main" id="{DC9DD8C6-1613-CA5B-A5F3-0734D3F9E09D}"/>
              </a:ext>
            </a:extLst>
          </p:cNvPr>
          <p:cNvSpPr/>
          <p:nvPr/>
        </p:nvSpPr>
        <p:spPr>
          <a:xfrm>
            <a:off x="8621375" y="3220078"/>
            <a:ext cx="1918952" cy="65631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SignalR</a:t>
            </a:r>
            <a:r>
              <a:rPr lang="en-US" sz="1400"/>
              <a:t> Hubs</a:t>
            </a:r>
          </a:p>
        </p:txBody>
      </p:sp>
      <p:sp>
        <p:nvSpPr>
          <p:cNvPr id="3" name="Rectangle 2">
            <a:extLst>
              <a:ext uri="{FF2B5EF4-FFF2-40B4-BE49-F238E27FC236}">
                <a16:creationId xmlns:a16="http://schemas.microsoft.com/office/drawing/2014/main" id="{3E5F4FC9-F471-1EEA-5C3B-D24905F3CD74}"/>
              </a:ext>
            </a:extLst>
          </p:cNvPr>
          <p:cNvSpPr/>
          <p:nvPr/>
        </p:nvSpPr>
        <p:spPr>
          <a:xfrm>
            <a:off x="906869" y="4838061"/>
            <a:ext cx="9633458" cy="656310"/>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t>Grains</a:t>
            </a:r>
          </a:p>
        </p:txBody>
      </p:sp>
      <p:grpSp>
        <p:nvGrpSpPr>
          <p:cNvPr id="5" name="Group 4">
            <a:extLst>
              <a:ext uri="{FF2B5EF4-FFF2-40B4-BE49-F238E27FC236}">
                <a16:creationId xmlns:a16="http://schemas.microsoft.com/office/drawing/2014/main" id="{A37A7BC5-FD52-20B9-25EF-80BFED51FC5A}"/>
              </a:ext>
            </a:extLst>
          </p:cNvPr>
          <p:cNvGrpSpPr/>
          <p:nvPr/>
        </p:nvGrpSpPr>
        <p:grpSpPr>
          <a:xfrm>
            <a:off x="4078239" y="4987330"/>
            <a:ext cx="387005" cy="387005"/>
            <a:chOff x="4179295" y="3183652"/>
            <a:chExt cx="392110" cy="392110"/>
          </a:xfrm>
          <a:solidFill>
            <a:srgbClr val="A67AF4"/>
          </a:solidFill>
          <a:effectLst>
            <a:outerShdw blurRad="50800" dist="38100" dir="2700000" algn="tl" rotWithShape="0">
              <a:prstClr val="black">
                <a:alpha val="40000"/>
              </a:prstClr>
            </a:outerShdw>
          </a:effectLst>
        </p:grpSpPr>
        <p:sp>
          <p:nvSpPr>
            <p:cNvPr id="6" name="Freeform 15">
              <a:extLst>
                <a:ext uri="{FF2B5EF4-FFF2-40B4-BE49-F238E27FC236}">
                  <a16:creationId xmlns:a16="http://schemas.microsoft.com/office/drawing/2014/main" id="{1F04ADAD-3389-B0D1-CBE6-DA41C24B1DF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7" name="Donut 485">
              <a:extLst>
                <a:ext uri="{FF2B5EF4-FFF2-40B4-BE49-F238E27FC236}">
                  <a16:creationId xmlns:a16="http://schemas.microsoft.com/office/drawing/2014/main" id="{79002E13-1CEF-7C94-0734-4FFB7A8F1C5E}"/>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2" name="Freeform 14">
            <a:extLst>
              <a:ext uri="{FF2B5EF4-FFF2-40B4-BE49-F238E27FC236}">
                <a16:creationId xmlns:a16="http://schemas.microsoft.com/office/drawing/2014/main" id="{9849475C-7FA4-E396-B0E4-B1A598BCE8B8}"/>
              </a:ext>
            </a:extLst>
          </p:cNvPr>
          <p:cNvSpPr>
            <a:spLocks noEditPoints="1"/>
          </p:cNvSpPr>
          <p:nvPr/>
        </p:nvSpPr>
        <p:spPr bwMode="black">
          <a:xfrm>
            <a:off x="1591799" y="4903729"/>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A67AF4"/>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grpSp>
        <p:nvGrpSpPr>
          <p:cNvPr id="33" name="Group 32">
            <a:extLst>
              <a:ext uri="{FF2B5EF4-FFF2-40B4-BE49-F238E27FC236}">
                <a16:creationId xmlns:a16="http://schemas.microsoft.com/office/drawing/2014/main" id="{A3D8243B-4C14-2447-5459-088AAD6E4F09}"/>
              </a:ext>
            </a:extLst>
          </p:cNvPr>
          <p:cNvGrpSpPr/>
          <p:nvPr/>
        </p:nvGrpSpPr>
        <p:grpSpPr>
          <a:xfrm>
            <a:off x="7585658" y="4950211"/>
            <a:ext cx="387005" cy="387005"/>
            <a:chOff x="4179295" y="3183652"/>
            <a:chExt cx="392110" cy="392110"/>
          </a:xfrm>
          <a:solidFill>
            <a:schemeClr val="tx2">
              <a:lumMod val="10000"/>
              <a:lumOff val="90000"/>
            </a:schemeClr>
          </a:solidFill>
          <a:effectLst>
            <a:outerShdw blurRad="50800" dist="38100" dir="2700000" algn="tl" rotWithShape="0">
              <a:prstClr val="black">
                <a:alpha val="40000"/>
              </a:prstClr>
            </a:outerShdw>
          </a:effectLst>
        </p:grpSpPr>
        <p:sp>
          <p:nvSpPr>
            <p:cNvPr id="34" name="Freeform 15">
              <a:extLst>
                <a:ext uri="{FF2B5EF4-FFF2-40B4-BE49-F238E27FC236}">
                  <a16:creationId xmlns:a16="http://schemas.microsoft.com/office/drawing/2014/main" id="{E9B1FAA6-B3D6-06A5-D742-16C44A8A5E5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35" name="Donut 485">
              <a:extLst>
                <a:ext uri="{FF2B5EF4-FFF2-40B4-BE49-F238E27FC236}">
                  <a16:creationId xmlns:a16="http://schemas.microsoft.com/office/drawing/2014/main" id="{076ED48D-AF14-C031-0E74-6CACCB50C1D1}"/>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6" name="Freeform 14">
            <a:extLst>
              <a:ext uri="{FF2B5EF4-FFF2-40B4-BE49-F238E27FC236}">
                <a16:creationId xmlns:a16="http://schemas.microsoft.com/office/drawing/2014/main" id="{7D643EB5-970C-72A4-92A1-0549DCD3D65E}"/>
              </a:ext>
            </a:extLst>
          </p:cNvPr>
          <p:cNvSpPr>
            <a:spLocks noEditPoints="1"/>
          </p:cNvSpPr>
          <p:nvPr/>
        </p:nvSpPr>
        <p:spPr bwMode="black">
          <a:xfrm>
            <a:off x="3604224" y="4903050"/>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2">
              <a:lumMod val="10000"/>
              <a:lumOff val="90000"/>
            </a:schemeClr>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37" name="Freeform 14">
            <a:extLst>
              <a:ext uri="{FF2B5EF4-FFF2-40B4-BE49-F238E27FC236}">
                <a16:creationId xmlns:a16="http://schemas.microsoft.com/office/drawing/2014/main" id="{850295C3-965C-FF63-72DC-7F69AAB5B44C}"/>
              </a:ext>
            </a:extLst>
          </p:cNvPr>
          <p:cNvSpPr>
            <a:spLocks noEditPoints="1"/>
          </p:cNvSpPr>
          <p:nvPr/>
        </p:nvSpPr>
        <p:spPr bwMode="black">
          <a:xfrm>
            <a:off x="4549225" y="4899949"/>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A67AF4"/>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38" name="Freeform 14">
            <a:extLst>
              <a:ext uri="{FF2B5EF4-FFF2-40B4-BE49-F238E27FC236}">
                <a16:creationId xmlns:a16="http://schemas.microsoft.com/office/drawing/2014/main" id="{FD4E522E-EBDA-9A94-AF46-5526C803FB6E}"/>
              </a:ext>
            </a:extLst>
          </p:cNvPr>
          <p:cNvSpPr>
            <a:spLocks noEditPoints="1"/>
          </p:cNvSpPr>
          <p:nvPr/>
        </p:nvSpPr>
        <p:spPr bwMode="black">
          <a:xfrm>
            <a:off x="8843120" y="4932395"/>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A67AF4"/>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39" name="Freeform 14">
            <a:extLst>
              <a:ext uri="{FF2B5EF4-FFF2-40B4-BE49-F238E27FC236}">
                <a16:creationId xmlns:a16="http://schemas.microsoft.com/office/drawing/2014/main" id="{3F5E2BA0-63AB-E918-E3BD-DBC51ED4ABF5}"/>
              </a:ext>
            </a:extLst>
          </p:cNvPr>
          <p:cNvSpPr>
            <a:spLocks noEditPoints="1"/>
          </p:cNvSpPr>
          <p:nvPr/>
        </p:nvSpPr>
        <p:spPr bwMode="black">
          <a:xfrm>
            <a:off x="6105799" y="4946064"/>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1566BF"/>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grpSp>
        <p:nvGrpSpPr>
          <p:cNvPr id="40" name="Group 39">
            <a:extLst>
              <a:ext uri="{FF2B5EF4-FFF2-40B4-BE49-F238E27FC236}">
                <a16:creationId xmlns:a16="http://schemas.microsoft.com/office/drawing/2014/main" id="{CE0F8D57-2DED-D1A1-5D32-F45DA766E6DA}"/>
              </a:ext>
            </a:extLst>
          </p:cNvPr>
          <p:cNvGrpSpPr/>
          <p:nvPr/>
        </p:nvGrpSpPr>
        <p:grpSpPr>
          <a:xfrm>
            <a:off x="9322577" y="5030345"/>
            <a:ext cx="387005" cy="387005"/>
            <a:chOff x="4179295" y="3183652"/>
            <a:chExt cx="392110" cy="392110"/>
          </a:xfrm>
          <a:solidFill>
            <a:schemeClr val="tx2">
              <a:lumMod val="10000"/>
              <a:lumOff val="90000"/>
            </a:schemeClr>
          </a:solidFill>
          <a:effectLst>
            <a:outerShdw blurRad="50800" dist="38100" dir="2700000" algn="tl" rotWithShape="0">
              <a:prstClr val="black">
                <a:alpha val="40000"/>
              </a:prstClr>
            </a:outerShdw>
          </a:effectLst>
        </p:grpSpPr>
        <p:sp>
          <p:nvSpPr>
            <p:cNvPr id="41" name="Freeform 15">
              <a:extLst>
                <a:ext uri="{FF2B5EF4-FFF2-40B4-BE49-F238E27FC236}">
                  <a16:creationId xmlns:a16="http://schemas.microsoft.com/office/drawing/2014/main" id="{7462F2C2-4349-849B-1CF1-B0DA017E74A9}"/>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42" name="Donut 485">
              <a:extLst>
                <a:ext uri="{FF2B5EF4-FFF2-40B4-BE49-F238E27FC236}">
                  <a16:creationId xmlns:a16="http://schemas.microsoft.com/office/drawing/2014/main" id="{472E1C1E-695A-AE3F-A93F-4CDD71C08940}"/>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cxnSp>
        <p:nvCxnSpPr>
          <p:cNvPr id="8" name="Straight Arrow Connector 7">
            <a:extLst>
              <a:ext uri="{FF2B5EF4-FFF2-40B4-BE49-F238E27FC236}">
                <a16:creationId xmlns:a16="http://schemas.microsoft.com/office/drawing/2014/main" id="{12EC9017-031E-4D6A-5D11-393B3D995CE0}"/>
              </a:ext>
            </a:extLst>
          </p:cNvPr>
          <p:cNvCxnSpPr>
            <a:cxnSpLocks/>
          </p:cNvCxnSpPr>
          <p:nvPr/>
        </p:nvCxnSpPr>
        <p:spPr>
          <a:xfrm>
            <a:off x="2676525" y="2266950"/>
            <a:ext cx="927699" cy="2657939"/>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DD8131-A3F3-9B20-0779-5222348F915F}"/>
              </a:ext>
            </a:extLst>
          </p:cNvPr>
          <p:cNvCxnSpPr>
            <a:cxnSpLocks/>
          </p:cNvCxnSpPr>
          <p:nvPr/>
        </p:nvCxnSpPr>
        <p:spPr>
          <a:xfrm flipV="1">
            <a:off x="3923822" y="4517608"/>
            <a:ext cx="347919" cy="391781"/>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0ABAA95-10E5-4F12-BA33-1B73A980336B}"/>
              </a:ext>
            </a:extLst>
          </p:cNvPr>
          <p:cNvCxnSpPr>
            <a:cxnSpLocks/>
          </p:cNvCxnSpPr>
          <p:nvPr/>
        </p:nvCxnSpPr>
        <p:spPr>
          <a:xfrm>
            <a:off x="6568103" y="5139566"/>
            <a:ext cx="933431" cy="0"/>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AB52394-1A6D-6EE2-BE9A-E2DADC94B51E}"/>
              </a:ext>
            </a:extLst>
          </p:cNvPr>
          <p:cNvCxnSpPr>
            <a:cxnSpLocks/>
          </p:cNvCxnSpPr>
          <p:nvPr/>
        </p:nvCxnSpPr>
        <p:spPr>
          <a:xfrm>
            <a:off x="5137585" y="4429125"/>
            <a:ext cx="912288" cy="601220"/>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Freeform 14">
            <a:extLst>
              <a:ext uri="{FF2B5EF4-FFF2-40B4-BE49-F238E27FC236}">
                <a16:creationId xmlns:a16="http://schemas.microsoft.com/office/drawing/2014/main" id="{AEB8EE47-2B66-E951-9DEC-48CDA014F54A}"/>
              </a:ext>
            </a:extLst>
          </p:cNvPr>
          <p:cNvSpPr>
            <a:spLocks noEditPoints="1"/>
          </p:cNvSpPr>
          <p:nvPr/>
        </p:nvSpPr>
        <p:spPr bwMode="black">
          <a:xfrm>
            <a:off x="9799684" y="4946064"/>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1566BF"/>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57" name="Freeform 14">
            <a:extLst>
              <a:ext uri="{FF2B5EF4-FFF2-40B4-BE49-F238E27FC236}">
                <a16:creationId xmlns:a16="http://schemas.microsoft.com/office/drawing/2014/main" id="{2C285540-695B-B75C-5DA9-130F8670474F}"/>
              </a:ext>
            </a:extLst>
          </p:cNvPr>
          <p:cNvSpPr>
            <a:spLocks noEditPoints="1"/>
          </p:cNvSpPr>
          <p:nvPr/>
        </p:nvSpPr>
        <p:spPr bwMode="black">
          <a:xfrm>
            <a:off x="2049351" y="5019889"/>
            <a:ext cx="388572" cy="387005"/>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1566BF"/>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grpSp>
        <p:nvGrpSpPr>
          <p:cNvPr id="61" name="Group 60">
            <a:extLst>
              <a:ext uri="{FF2B5EF4-FFF2-40B4-BE49-F238E27FC236}">
                <a16:creationId xmlns:a16="http://schemas.microsoft.com/office/drawing/2014/main" id="{5747CB5F-DE22-115F-D9CE-77361934F27B}"/>
              </a:ext>
            </a:extLst>
          </p:cNvPr>
          <p:cNvGrpSpPr/>
          <p:nvPr/>
        </p:nvGrpSpPr>
        <p:grpSpPr>
          <a:xfrm>
            <a:off x="1159351" y="4997434"/>
            <a:ext cx="387005" cy="387005"/>
            <a:chOff x="4179295" y="3183652"/>
            <a:chExt cx="392110" cy="392110"/>
          </a:xfrm>
          <a:solidFill>
            <a:schemeClr val="tx2">
              <a:lumMod val="10000"/>
              <a:lumOff val="90000"/>
            </a:schemeClr>
          </a:solidFill>
          <a:effectLst>
            <a:outerShdw blurRad="50800" dist="38100" dir="2700000" algn="tl" rotWithShape="0">
              <a:prstClr val="black">
                <a:alpha val="40000"/>
              </a:prstClr>
            </a:outerShdw>
          </a:effectLst>
        </p:grpSpPr>
        <p:sp>
          <p:nvSpPr>
            <p:cNvPr id="62" name="Freeform 15">
              <a:extLst>
                <a:ext uri="{FF2B5EF4-FFF2-40B4-BE49-F238E27FC236}">
                  <a16:creationId xmlns:a16="http://schemas.microsoft.com/office/drawing/2014/main" id="{1C39D89A-18EE-25C7-9208-CD376345482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a typeface="+mn-ea"/>
                <a:cs typeface="+mn-cs"/>
              </a:endParaRPr>
            </a:p>
          </p:txBody>
        </p:sp>
        <p:sp>
          <p:nvSpPr>
            <p:cNvPr id="63" name="Donut 485">
              <a:extLst>
                <a:ext uri="{FF2B5EF4-FFF2-40B4-BE49-F238E27FC236}">
                  <a16:creationId xmlns:a16="http://schemas.microsoft.com/office/drawing/2014/main" id="{D151BC34-1D8E-7FD7-73DE-6914B8C0C74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cxnSp>
        <p:nvCxnSpPr>
          <p:cNvPr id="64" name="Straight Arrow Connector 63">
            <a:extLst>
              <a:ext uri="{FF2B5EF4-FFF2-40B4-BE49-F238E27FC236}">
                <a16:creationId xmlns:a16="http://schemas.microsoft.com/office/drawing/2014/main" id="{38CD51F1-2DC9-66A9-757C-D7132C80DC45}"/>
              </a:ext>
            </a:extLst>
          </p:cNvPr>
          <p:cNvCxnSpPr>
            <a:cxnSpLocks/>
          </p:cNvCxnSpPr>
          <p:nvPr/>
        </p:nvCxnSpPr>
        <p:spPr>
          <a:xfrm>
            <a:off x="8046395" y="5139566"/>
            <a:ext cx="722992" cy="0"/>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626CBDB-ED95-F611-E749-3173647B0167}"/>
              </a:ext>
            </a:extLst>
          </p:cNvPr>
          <p:cNvCxnSpPr>
            <a:cxnSpLocks/>
          </p:cNvCxnSpPr>
          <p:nvPr/>
        </p:nvCxnSpPr>
        <p:spPr>
          <a:xfrm flipH="1" flipV="1">
            <a:off x="8843120" y="3595919"/>
            <a:ext cx="191693" cy="1281046"/>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85CB52B-DE69-5980-451C-C7F893B09882}"/>
              </a:ext>
            </a:extLst>
          </p:cNvPr>
          <p:cNvCxnSpPr>
            <a:cxnSpLocks/>
          </p:cNvCxnSpPr>
          <p:nvPr/>
        </p:nvCxnSpPr>
        <p:spPr>
          <a:xfrm flipH="1" flipV="1">
            <a:off x="7779160" y="3621325"/>
            <a:ext cx="1063960" cy="1303564"/>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34F2F6-8586-467E-987F-1B97EB5C92BD}"/>
              </a:ext>
            </a:extLst>
          </p:cNvPr>
          <p:cNvCxnSpPr>
            <a:cxnSpLocks/>
          </p:cNvCxnSpPr>
          <p:nvPr/>
        </p:nvCxnSpPr>
        <p:spPr>
          <a:xfrm flipH="1" flipV="1">
            <a:off x="2694575" y="3664978"/>
            <a:ext cx="6094456" cy="1354911"/>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2A0D114-F5E4-F459-721A-6F333C828516}"/>
              </a:ext>
            </a:extLst>
          </p:cNvPr>
          <p:cNvCxnSpPr>
            <a:cxnSpLocks/>
          </p:cNvCxnSpPr>
          <p:nvPr/>
        </p:nvCxnSpPr>
        <p:spPr>
          <a:xfrm flipH="1" flipV="1">
            <a:off x="5210692" y="3538386"/>
            <a:ext cx="3615205" cy="1467500"/>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89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wipe(left)">
                                      <p:cBhvr>
                                        <p:cTn id="23" dur="500"/>
                                        <p:tgtEl>
                                          <p:spTgt spid="64"/>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right)">
                                      <p:cBhvr>
                                        <p:cTn id="27" dur="500"/>
                                        <p:tgtEl>
                                          <p:spTgt spid="67"/>
                                        </p:tgtEl>
                                      </p:cBhvr>
                                    </p:animEffect>
                                  </p:childTnLst>
                                </p:cTn>
                              </p:par>
                              <p:par>
                                <p:cTn id="28" presetID="22" presetClass="entr" presetSubtype="2"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right)">
                                      <p:cBhvr>
                                        <p:cTn id="30" dur="500"/>
                                        <p:tgtEl>
                                          <p:spTgt spid="69"/>
                                        </p:tgtEl>
                                      </p:cBhvr>
                                    </p:animEffect>
                                  </p:childTnLst>
                                </p:cTn>
                              </p:par>
                              <p:par>
                                <p:cTn id="31" presetID="22" presetClass="entr" presetSubtype="2"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wipe(right)">
                                      <p:cBhvr>
                                        <p:cTn id="33" dur="500"/>
                                        <p:tgtEl>
                                          <p:spTgt spid="73"/>
                                        </p:tgtEl>
                                      </p:cBhvr>
                                    </p:animEffect>
                                  </p:childTnLst>
                                </p:cTn>
                              </p:par>
                              <p:par>
                                <p:cTn id="34" presetID="22" presetClass="entr" presetSubtype="2" fill="hold" nodeType="with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wipe(right)">
                                      <p:cBhvr>
                                        <p:cTn id="3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a:t>Orleans at-a-glance</a:t>
            </a:r>
          </a:p>
        </p:txBody>
      </p:sp>
      <p:sp>
        <p:nvSpPr>
          <p:cNvPr id="5" name="Content Placeholder 4">
            <a:extLst>
              <a:ext uri="{FF2B5EF4-FFF2-40B4-BE49-F238E27FC236}">
                <a16:creationId xmlns:a16="http://schemas.microsoft.com/office/drawing/2014/main" id="{B1502070-10D0-0446-B73F-8A820F13084E}"/>
              </a:ext>
            </a:extLst>
          </p:cNvPr>
          <p:cNvSpPr>
            <a:spLocks noGrp="1"/>
          </p:cNvSpPr>
          <p:nvPr>
            <p:ph sz="half" idx="1"/>
          </p:nvPr>
        </p:nvSpPr>
        <p:spPr>
          <a:xfrm>
            <a:off x="838201" y="1690688"/>
            <a:ext cx="5181600" cy="4905375"/>
          </a:xfrm>
        </p:spPr>
        <p:txBody>
          <a:bodyPr>
            <a:normAutofit fontScale="70000" lnSpcReduction="20000"/>
          </a:bodyPr>
          <a:lstStyle/>
          <a:p>
            <a:pPr marL="0" indent="0">
              <a:buNone/>
            </a:pPr>
            <a:r>
              <a:rPr lang="en-US" sz="3400">
                <a:solidFill>
                  <a:srgbClr val="B9AAEE"/>
                </a:solidFill>
              </a:rPr>
              <a:t>Persistence</a:t>
            </a:r>
          </a:p>
          <a:p>
            <a:pPr marL="457200" lvl="1" indent="0">
              <a:lnSpc>
                <a:spcPct val="110000"/>
              </a:lnSpc>
              <a:buNone/>
            </a:pPr>
            <a:r>
              <a:rPr lang="en-US" sz="2600">
                <a:latin typeface="+mj-lt"/>
              </a:rPr>
              <a:t>Plugins for Azure Storage, Cosmos DB, SQL, DynamoDB, Redis, MongoDB</a:t>
            </a:r>
          </a:p>
          <a:p>
            <a:pPr marL="0" indent="0">
              <a:buNone/>
            </a:pPr>
            <a:r>
              <a:rPr lang="en-US" sz="3400">
                <a:solidFill>
                  <a:srgbClr val="B9AAEE"/>
                </a:solidFill>
              </a:rPr>
              <a:t>Distributed ACID transactions</a:t>
            </a:r>
          </a:p>
          <a:p>
            <a:pPr marL="457200" lvl="1" indent="0">
              <a:lnSpc>
                <a:spcPct val="110000"/>
              </a:lnSpc>
              <a:buNone/>
            </a:pPr>
            <a:r>
              <a:rPr lang="en-US" sz="2600">
                <a:latin typeface="+mj-lt"/>
              </a:rPr>
              <a:t>Read/write state in multiple grains transactionally</a:t>
            </a:r>
          </a:p>
          <a:p>
            <a:pPr marL="0" indent="0">
              <a:buNone/>
            </a:pPr>
            <a:r>
              <a:rPr lang="en-US" sz="3400">
                <a:solidFill>
                  <a:srgbClr val="B9AAEE"/>
                </a:solidFill>
              </a:rPr>
              <a:t>Virtual streams</a:t>
            </a:r>
          </a:p>
          <a:p>
            <a:pPr marL="457200" lvl="1" indent="0">
              <a:lnSpc>
                <a:spcPct val="110000"/>
              </a:lnSpc>
              <a:buNone/>
            </a:pPr>
            <a:r>
              <a:rPr lang="en-US" sz="2600">
                <a:latin typeface="+mj-lt"/>
              </a:rPr>
              <a:t>Decouple producers &amp; consumers. Backed by Azure Event Hubs, Amazon SQS, GCP, in-memory</a:t>
            </a:r>
          </a:p>
          <a:p>
            <a:pPr marL="0" indent="0">
              <a:buNone/>
            </a:pPr>
            <a:r>
              <a:rPr lang="en-US" sz="3400">
                <a:solidFill>
                  <a:srgbClr val="B9AAEE"/>
                </a:solidFill>
              </a:rPr>
              <a:t>Timers &amp; reminders</a:t>
            </a:r>
          </a:p>
          <a:p>
            <a:pPr marL="457200" lvl="1" indent="0">
              <a:lnSpc>
                <a:spcPct val="110000"/>
              </a:lnSpc>
              <a:buNone/>
            </a:pPr>
            <a:r>
              <a:rPr lang="en-US" sz="2600">
                <a:latin typeface="+mj-lt"/>
              </a:rPr>
              <a:t>Ephemeral timers, persistent reminders for scheduling future event</a:t>
            </a:r>
          </a:p>
          <a:p>
            <a:pPr marL="0" indent="0">
              <a:buNone/>
            </a:pPr>
            <a:r>
              <a:rPr lang="en-US" sz="3400">
                <a:solidFill>
                  <a:srgbClr val="B9AAEE"/>
                </a:solidFill>
              </a:rPr>
              <a:t>Observers</a:t>
            </a:r>
          </a:p>
          <a:p>
            <a:pPr marL="457200" lvl="1" indent="0">
              <a:lnSpc>
                <a:spcPct val="110000"/>
              </a:lnSpc>
              <a:buNone/>
            </a:pPr>
            <a:r>
              <a:rPr lang="en-US" sz="2600">
                <a:latin typeface="+mj-lt"/>
              </a:rPr>
              <a:t>Push notifications back to clients or other grains</a:t>
            </a:r>
          </a:p>
        </p:txBody>
      </p:sp>
      <p:sp>
        <p:nvSpPr>
          <p:cNvPr id="2" name="Content Placeholder 1">
            <a:extLst>
              <a:ext uri="{FF2B5EF4-FFF2-40B4-BE49-F238E27FC236}">
                <a16:creationId xmlns:a16="http://schemas.microsoft.com/office/drawing/2014/main" id="{5E848CB6-C64F-4ACE-B4FD-4FE963E70BDA}"/>
              </a:ext>
            </a:extLst>
          </p:cNvPr>
          <p:cNvSpPr>
            <a:spLocks noGrp="1"/>
          </p:cNvSpPr>
          <p:nvPr>
            <p:ph sz="half" idx="2"/>
          </p:nvPr>
        </p:nvSpPr>
        <p:spPr>
          <a:xfrm>
            <a:off x="6172199" y="1690688"/>
            <a:ext cx="5181600" cy="5032375"/>
          </a:xfrm>
        </p:spPr>
        <p:txBody>
          <a:bodyPr>
            <a:normAutofit fontScale="70000" lnSpcReduction="20000"/>
          </a:bodyPr>
          <a:lstStyle/>
          <a:p>
            <a:pPr marL="0" indent="0">
              <a:buNone/>
            </a:pPr>
            <a:r>
              <a:rPr lang="en-US" sz="3400">
                <a:solidFill>
                  <a:srgbClr val="B9AAEE"/>
                </a:solidFill>
              </a:rPr>
              <a:t>Transport layer security</a:t>
            </a:r>
          </a:p>
          <a:p>
            <a:pPr marL="457200" lvl="1" indent="0">
              <a:lnSpc>
                <a:spcPct val="110000"/>
              </a:lnSpc>
              <a:buNone/>
            </a:pPr>
            <a:r>
              <a:rPr lang="en-US" sz="2600">
                <a:latin typeface="+mj-lt"/>
              </a:rPr>
              <a:t>Mutual TLS between clients and the cluster as well as nodes within the cluster</a:t>
            </a:r>
          </a:p>
          <a:p>
            <a:pPr marL="0" indent="0">
              <a:buNone/>
            </a:pPr>
            <a:r>
              <a:rPr lang="en-US" sz="3400">
                <a:solidFill>
                  <a:srgbClr val="B9AAEE"/>
                </a:solidFill>
              </a:rPr>
              <a:t>Deployment freedom</a:t>
            </a:r>
          </a:p>
          <a:p>
            <a:pPr marL="457200" lvl="1" indent="0">
              <a:lnSpc>
                <a:spcPct val="110000"/>
              </a:lnSpc>
              <a:buNone/>
            </a:pPr>
            <a:r>
              <a:rPr lang="en-US" sz="2600">
                <a:latin typeface="+mj-lt"/>
              </a:rPr>
              <a:t>Azure, AWS, GCP, on-prem, Kubernetes, Service Fabric, Windows, Linux, macOS</a:t>
            </a:r>
          </a:p>
          <a:p>
            <a:pPr marL="0" indent="0">
              <a:buNone/>
            </a:pPr>
            <a:r>
              <a:rPr lang="en-US" sz="3400">
                <a:solidFill>
                  <a:srgbClr val="B9AAEE"/>
                </a:solidFill>
              </a:rPr>
              <a:t>Custom placement &amp; directory</a:t>
            </a:r>
          </a:p>
          <a:p>
            <a:pPr marL="457200" lvl="1" indent="0">
              <a:lnSpc>
                <a:spcPct val="110000"/>
              </a:lnSpc>
              <a:buNone/>
            </a:pPr>
            <a:r>
              <a:rPr lang="en-US" sz="2600">
                <a:latin typeface="+mj-lt"/>
              </a:rPr>
              <a:t>Customize how the runtime decides where new grains are instantiated</a:t>
            </a:r>
          </a:p>
          <a:p>
            <a:pPr marL="0" indent="0">
              <a:buNone/>
            </a:pPr>
            <a:r>
              <a:rPr lang="en-US" sz="3400">
                <a:solidFill>
                  <a:srgbClr val="B9AAEE"/>
                </a:solidFill>
              </a:rPr>
              <a:t>Call filters</a:t>
            </a:r>
          </a:p>
          <a:p>
            <a:pPr marL="457200" lvl="1" indent="0">
              <a:lnSpc>
                <a:spcPct val="110000"/>
              </a:lnSpc>
              <a:buNone/>
            </a:pPr>
            <a:r>
              <a:rPr lang="en-US" sz="2600">
                <a:latin typeface="+mj-lt"/>
              </a:rPr>
              <a:t>Wrap incoming &amp; outgoing requests &amp; responses for logging, tracing, error handling</a:t>
            </a:r>
          </a:p>
        </p:txBody>
      </p:sp>
    </p:spTree>
    <p:extLst>
      <p:ext uri="{BB962C8B-B14F-4D97-AF65-F5344CB8AC3E}">
        <p14:creationId xmlns:p14="http://schemas.microsoft.com/office/powerpoint/2010/main" val="3196218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A96BB75F70F489539AF6A8DE45B51" ma:contentTypeVersion="19" ma:contentTypeDescription="Create a new document." ma:contentTypeScope="" ma:versionID="988fc15ff335f5be725a1d22e1b79538">
  <xsd:schema xmlns:xsd="http://www.w3.org/2001/XMLSchema" xmlns:xs="http://www.w3.org/2001/XMLSchema" xmlns:p="http://schemas.microsoft.com/office/2006/metadata/properties" xmlns:ns1="http://schemas.microsoft.com/sharepoint/v3" xmlns:ns2="7de5c9e1-8c0c-49d3-a5ba-1503d7a052f2" xmlns:ns3="9f2586bc-dcac-494d-9264-4a09047c307d" xmlns:ns4="230e9df3-be65-4c73-a93b-d1236ebd677e" targetNamespace="http://schemas.microsoft.com/office/2006/metadata/properties" ma:root="true" ma:fieldsID="1ee1826d70d0669186832115553eb9bc" ns1:_="" ns2:_="" ns3:_="" ns4:_="">
    <xsd:import namespace="http://schemas.microsoft.com/sharepoint/v3"/>
    <xsd:import namespace="7de5c9e1-8c0c-49d3-a5ba-1503d7a052f2"/>
    <xsd:import namespace="9f2586bc-dcac-494d-9264-4a09047c307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e5c9e1-8c0c-49d3-a5ba-1503d7a05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2586bc-dcac-494d-9264-4a09047c307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460df93c-cde1-4a20-9a91-bc44731b1292}" ma:internalName="TaxCatchAll" ma:showField="CatchAllData" ma:web="9f2586bc-dcac-494d-9264-4a09047c307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7de5c9e1-8c0c-49d3-a5ba-1503d7a052f2">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1121DE-5786-447E-8C20-1B952FBC3BB4}">
  <ds:schemaRefs>
    <ds:schemaRef ds:uri="230e9df3-be65-4c73-a93b-d1236ebd677e"/>
    <ds:schemaRef ds:uri="7de5c9e1-8c0c-49d3-a5ba-1503d7a052f2"/>
    <ds:schemaRef ds:uri="9f2586bc-dcac-494d-9264-4a09047c30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B545B1-CB00-4DE1-9C7B-647FB55F05F0}">
  <ds:schemaRefs>
    <ds:schemaRef ds:uri="http://purl.org/dc/elements/1.1/"/>
    <ds:schemaRef ds:uri="http://purl.org/dc/dcmitype/"/>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7de5c9e1-8c0c-49d3-a5ba-1503d7a052f2"/>
    <ds:schemaRef ds:uri="http://schemas.microsoft.com/sharepoint/v3"/>
    <ds:schemaRef ds:uri="http://schemas.openxmlformats.org/package/2006/metadata/core-properties"/>
    <ds:schemaRef ds:uri="230e9df3-be65-4c73-a93b-d1236ebd677e"/>
    <ds:schemaRef ds:uri="9f2586bc-dcac-494d-9264-4a09047c307d"/>
    <ds:schemaRef ds:uri="http://purl.org/dc/terms/"/>
  </ds:schemaRefs>
</ds:datastoreItem>
</file>

<file path=customXml/itemProps3.xml><?xml version="1.0" encoding="utf-8"?>
<ds:datastoreItem xmlns:ds="http://schemas.openxmlformats.org/officeDocument/2006/customXml" ds:itemID="{EB1132BD-BE0C-48D8-82B7-D118173BFF3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768</Words>
  <Application>Microsoft Office PowerPoint</Application>
  <PresentationFormat>Widescreen</PresentationFormat>
  <Paragraphs>184</Paragraphs>
  <Slides>20</Slides>
  <Notes>2</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Blender Pro Book</vt:lpstr>
      <vt:lpstr>Calibri</vt:lpstr>
      <vt:lpstr>Calibri Light</vt:lpstr>
      <vt:lpstr>Open Sans</vt:lpstr>
      <vt:lpstr>Open Sans ExtraBold</vt:lpstr>
      <vt:lpstr>Open Sans Light</vt:lpstr>
      <vt:lpstr>Segoe UI</vt:lpstr>
      <vt:lpstr>Segoe UI Semibold</vt:lpstr>
      <vt:lpstr>Office Theme</vt:lpstr>
      <vt:lpstr>PowerPoint Presentation</vt:lpstr>
      <vt:lpstr>How Halo, Dynamics 365, and Mesh scale to millions with Orleans and you can too!</vt:lpstr>
      <vt:lpstr>PowerPoint Presentation</vt:lpstr>
      <vt:lpstr>PowerPoint Presentation</vt:lpstr>
      <vt:lpstr>Orleans add distributed processing to ASP.NET Core</vt:lpstr>
      <vt:lpstr>Orleans add distributed processing to ASP.NET Core</vt:lpstr>
      <vt:lpstr>Orleans add distributed processing to ASP.NET Core</vt:lpstr>
      <vt:lpstr>Orleans add distributed processing to ASP.NET Core</vt:lpstr>
      <vt:lpstr>Orleans at-a-glance</vt:lpstr>
      <vt:lpstr>Orleans 7.0 (shipping alongside .NET 7.0)</vt:lpstr>
      <vt:lpstr>Orleans 7 has dramatic performance improvements</vt:lpstr>
      <vt:lpstr>Demo – Benjamin Petit</vt:lpstr>
      <vt:lpstr>PowerPoint Presentation</vt:lpstr>
      <vt:lpstr>Demo – Reuben Bond</vt:lpstr>
      <vt:lpstr>Pillars of Observability for Cloud native apps</vt:lpstr>
      <vt:lpstr>PowerPoint Presentation</vt:lpstr>
      <vt:lpstr>How metrics &amp; traces are pumped from the app</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Brady Gaster</cp:lastModifiedBy>
  <cp:revision>2</cp:revision>
  <dcterms:created xsi:type="dcterms:W3CDTF">2022-10-11T15:09:05Z</dcterms:created>
  <dcterms:modified xsi:type="dcterms:W3CDTF">2022-11-17T16:19:27Z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0x01010082DA96BB75F70F489539AF6A8DE45B51</vt:lpwstr>
  </property>
  <property fmtid="{D5CDD505-2E9C-101B-9397-08002B2CF9AE}" pid="3" name="MediaServiceImageTags">
    <vt:lpwstr/>
  </property>
</Properties>
</file>